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63" r:id="rId5"/>
    <p:sldId id="264" r:id="rId6"/>
    <p:sldId id="265" r:id="rId7"/>
    <p:sldId id="260" r:id="rId8"/>
    <p:sldId id="266" r:id="rId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6" d="100"/>
          <a:sy n="96" d="100"/>
        </p:scale>
        <p:origin x="-61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73850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131515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4036170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2811308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3058641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317060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141475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2963922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3696702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527103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8E12221-AB44-40CC-98E3-E192BE4C221D}" type="datetimeFigureOut">
              <a:rPr lang="es-ES" smtClean="0"/>
              <a:t>02/09/2014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4DF0389-BEDA-4538-A84C-CE9F5751BABC}" type="slidenum">
              <a:rPr lang="es-ES" smtClean="0"/>
              <a:t>‹Nº›</a:t>
            </a:fld>
            <a:endParaRPr lang="es-ES"/>
          </a:p>
        </p:txBody>
      </p:sp>
    </p:spTree>
    <p:extLst>
      <p:ext uri="{BB962C8B-B14F-4D97-AF65-F5344CB8AC3E}">
        <p14:creationId xmlns:p14="http://schemas.microsoft.com/office/powerpoint/2010/main" val="3249241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12221-AB44-40CC-98E3-E192BE4C221D}" type="datetimeFigureOut">
              <a:rPr lang="es-ES" smtClean="0"/>
              <a:t>02/09/2014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F0389-BEDA-4538-A84C-CE9F5751BABC}" type="slidenum">
              <a:rPr lang="es-ES" smtClean="0"/>
              <a:t>‹Nº›</a:t>
            </a:fld>
            <a:endParaRPr lang="es-ES"/>
          </a:p>
        </p:txBody>
      </p:sp>
    </p:spTree>
    <p:extLst>
      <p:ext uri="{BB962C8B-B14F-4D97-AF65-F5344CB8AC3E}">
        <p14:creationId xmlns:p14="http://schemas.microsoft.com/office/powerpoint/2010/main" val="3781700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gif"/><Relationship Id="rId4" Type="http://schemas.openxmlformats.org/officeDocument/2006/relationships/image" Target="../media/image18.jpeg"/><Relationship Id="rId9"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95358" y="188640"/>
            <a:ext cx="8424936" cy="622222"/>
          </a:xfrm>
          <a:prstGeom prst="rect">
            <a:avLst/>
          </a:prstGeom>
        </p:spPr>
        <p:txBody>
          <a:bodyPr wrap="square">
            <a:spAutoFit/>
          </a:bodyPr>
          <a:lstStyle/>
          <a:p>
            <a:pPr algn="ctr">
              <a:lnSpc>
                <a:spcPct val="115000"/>
              </a:lnSpc>
              <a:spcAft>
                <a:spcPts val="1000"/>
              </a:spcAft>
            </a:pPr>
            <a:r>
              <a:rPr lang="es-ES" sz="3200" dirty="0" smtClean="0">
                <a:solidFill>
                  <a:srgbClr val="FF0000"/>
                </a:solidFill>
                <a:effectLst/>
                <a:latin typeface="Arial"/>
                <a:ea typeface="Calibri"/>
                <a:cs typeface="Times New Roman"/>
              </a:rPr>
              <a:t>INTERRUPTORES TERMOMAGNETICOS</a:t>
            </a:r>
            <a:endParaRPr lang="es-ES" sz="3200" dirty="0">
              <a:ea typeface="Calibri"/>
              <a:cs typeface="Times New Roman"/>
            </a:endParaRPr>
          </a:p>
        </p:txBody>
      </p:sp>
      <p:sp>
        <p:nvSpPr>
          <p:cNvPr id="6" name="5 Rectángulo"/>
          <p:cNvSpPr/>
          <p:nvPr/>
        </p:nvSpPr>
        <p:spPr>
          <a:xfrm>
            <a:off x="107504" y="854170"/>
            <a:ext cx="8856984" cy="3477875"/>
          </a:xfrm>
          <a:prstGeom prst="rect">
            <a:avLst/>
          </a:prstGeom>
        </p:spPr>
        <p:txBody>
          <a:bodyPr wrap="square">
            <a:spAutoFit/>
          </a:bodyPr>
          <a:lstStyle/>
          <a:p>
            <a:r>
              <a:rPr lang="es-ES" sz="2000" dirty="0" smtClean="0">
                <a:solidFill>
                  <a:srgbClr val="0070C0"/>
                </a:solidFill>
                <a:effectLst/>
                <a:latin typeface="Arial"/>
                <a:ea typeface="Calibri"/>
              </a:rPr>
              <a:t>¿QUÉ ES UN INTERRUPTOR TERMOMAGNETICO?</a:t>
            </a:r>
          </a:p>
          <a:p>
            <a:endParaRPr lang="es-ES" sz="2000" dirty="0" smtClean="0">
              <a:solidFill>
                <a:srgbClr val="0070C0"/>
              </a:solidFill>
              <a:effectLst/>
              <a:latin typeface="Arial"/>
              <a:ea typeface="Calibri"/>
            </a:endParaRPr>
          </a:p>
          <a:p>
            <a:pPr marL="342900" indent="-342900" algn="just">
              <a:buFont typeface="Wingdings" panose="05000000000000000000" pitchFamily="2" charset="2"/>
              <a:buChar char="v"/>
            </a:pPr>
            <a:r>
              <a:rPr lang="es-ES" dirty="0" smtClean="0">
                <a:solidFill>
                  <a:srgbClr val="000000"/>
                </a:solidFill>
                <a:effectLst/>
                <a:latin typeface="Arial"/>
                <a:ea typeface="Calibri"/>
              </a:rPr>
              <a:t>Es un medio de protección y desconexión a base de elementos mecánicos termomagnéticos de fácil accionamiento y de rápida respuesta a la falla eléctrica, ensamblados en caja moldeada. </a:t>
            </a:r>
          </a:p>
          <a:p>
            <a:pPr marL="342900" indent="-342900" algn="just">
              <a:buFont typeface="Wingdings" panose="05000000000000000000" pitchFamily="2" charset="2"/>
              <a:buChar char="v"/>
            </a:pPr>
            <a:endParaRPr lang="es-ES" dirty="0" smtClean="0">
              <a:solidFill>
                <a:srgbClr val="000000"/>
              </a:solidFill>
              <a:effectLst/>
              <a:latin typeface="Arial"/>
              <a:ea typeface="Calibri"/>
            </a:endParaRPr>
          </a:p>
          <a:p>
            <a:pPr marL="342900" indent="-342900" algn="just">
              <a:buFont typeface="Wingdings" panose="05000000000000000000" pitchFamily="2" charset="2"/>
              <a:buChar char="v"/>
            </a:pPr>
            <a:r>
              <a:rPr lang="es-ES" dirty="0" smtClean="0">
                <a:solidFill>
                  <a:srgbClr val="000000"/>
                </a:solidFill>
                <a:effectLst/>
                <a:latin typeface="Arial"/>
                <a:ea typeface="Calibri"/>
              </a:rPr>
              <a:t>se encuentran equipados con dos dispositivos de protección conectados en serie, y que reaccionan gracias a dos efectos que produce la corriente eléctrica cuando circula por un conductor: Temperatura y Campos Magnéticos. Por esto, estos dispositivos están equipados con un disparador térmico que actúa durante la aparición de </a:t>
            </a:r>
            <a:r>
              <a:rPr lang="es-ES" dirty="0" err="1" smtClean="0">
                <a:solidFill>
                  <a:srgbClr val="000000"/>
                </a:solidFill>
                <a:effectLst/>
                <a:latin typeface="Arial"/>
                <a:ea typeface="Calibri"/>
              </a:rPr>
              <a:t>sobrecorrientes</a:t>
            </a:r>
            <a:r>
              <a:rPr lang="es-ES" dirty="0" smtClean="0">
                <a:solidFill>
                  <a:srgbClr val="000000"/>
                </a:solidFill>
                <a:effectLst/>
                <a:latin typeface="Arial"/>
                <a:ea typeface="Calibri"/>
              </a:rPr>
              <a:t> bajas (sobrecargas) y de un disparador magnético para las </a:t>
            </a:r>
            <a:r>
              <a:rPr lang="es-ES" dirty="0" err="1" smtClean="0">
                <a:solidFill>
                  <a:srgbClr val="000000"/>
                </a:solidFill>
                <a:effectLst/>
                <a:latin typeface="Arial"/>
                <a:ea typeface="Calibri"/>
              </a:rPr>
              <a:t>sobrecorrientes</a:t>
            </a:r>
            <a:r>
              <a:rPr lang="es-ES" dirty="0" smtClean="0">
                <a:solidFill>
                  <a:srgbClr val="000000"/>
                </a:solidFill>
                <a:effectLst/>
                <a:latin typeface="Arial"/>
                <a:ea typeface="Calibri"/>
              </a:rPr>
              <a:t> elevadas (cortocircuitos).</a:t>
            </a:r>
          </a:p>
        </p:txBody>
      </p:sp>
      <p:pic>
        <p:nvPicPr>
          <p:cNvPr id="8" name="Picture 2" descr="TERMOINTERUPTOR BTICI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2758" y="4306577"/>
            <a:ext cx="2376264" cy="23762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hpindustrialperu.com/productos/catalogo/Interruptor%20termomagn%20ABB%20hp%20industrial%2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0" y="4506417"/>
            <a:ext cx="2976265" cy="20882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easy.cl/EASYFO_IMGS/img/productos/grande/17427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358" y="4365104"/>
            <a:ext cx="2143125" cy="2259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495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31345" y="188640"/>
            <a:ext cx="8035613" cy="1015663"/>
          </a:xfrm>
          <a:prstGeom prst="rect">
            <a:avLst/>
          </a:prstGeom>
        </p:spPr>
        <p:txBody>
          <a:bodyPr wrap="square">
            <a:spAutoFit/>
          </a:bodyPr>
          <a:lstStyle/>
          <a:p>
            <a:r>
              <a:rPr lang="es-ES" sz="2000" dirty="0" smtClean="0">
                <a:solidFill>
                  <a:srgbClr val="0070C0"/>
                </a:solidFill>
                <a:effectLst/>
                <a:latin typeface="Arial"/>
                <a:ea typeface="Calibri"/>
              </a:rPr>
              <a:t>¿</a:t>
            </a:r>
            <a:r>
              <a:rPr lang="es-ES" sz="2000" b="1" dirty="0" smtClean="0">
                <a:solidFill>
                  <a:srgbClr val="0070C0"/>
                </a:solidFill>
                <a:effectLst/>
                <a:latin typeface="Arial"/>
                <a:ea typeface="Calibri"/>
              </a:rPr>
              <a:t>CUÁLES SON SUS PARTES PRINCIPALES DEL INTERRUPTOR TERMOMAGNETICO</a:t>
            </a:r>
            <a:r>
              <a:rPr lang="es-ES" sz="2000" dirty="0" smtClean="0">
                <a:solidFill>
                  <a:srgbClr val="0070C0"/>
                </a:solidFill>
                <a:effectLst/>
                <a:latin typeface="Arial"/>
                <a:ea typeface="Calibri"/>
              </a:rPr>
              <a:t>?</a:t>
            </a:r>
          </a:p>
          <a:p>
            <a:endParaRPr lang="es-ES" sz="2000" dirty="0" smtClean="0">
              <a:solidFill>
                <a:srgbClr val="0070C0"/>
              </a:solidFill>
              <a:effectLst/>
              <a:latin typeface="Arial"/>
              <a:ea typeface="Calibri"/>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721" y="3481381"/>
            <a:ext cx="4176464" cy="3023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331344" y="909485"/>
            <a:ext cx="8417119" cy="2585323"/>
          </a:xfrm>
          <a:prstGeom prst="rect">
            <a:avLst/>
          </a:prstGeom>
        </p:spPr>
        <p:txBody>
          <a:bodyPr wrap="square">
            <a:spAutoFit/>
          </a:bodyPr>
          <a:lstStyle/>
          <a:p>
            <a:pPr algn="just"/>
            <a:r>
              <a:rPr lang="es-ES" dirty="0">
                <a:latin typeface="Arial" panose="020B0604020202020204" pitchFamily="34" charset="0"/>
                <a:cs typeface="Arial" panose="020B0604020202020204" pitchFamily="34" charset="0"/>
              </a:rPr>
              <a:t>El disparador térmico está constituido por una lámina bimetálica que se curva por efecto del calor producido por la circulación de la corriente eléctrica. Esta deformación temporaria de la lámina, se produce debido a los diferentes grados de dilatación de los dos metales que la componen, y es la que provoca la apertura del interruptor. Por otro lado, el disparador magnético está constituido por una bobina (electroimán) que atrae el núcleo que está en su interior (pieza articulada). Cuando la corriente llega a un cierto valor, la bobina atrae completamente al núcleo, el cual acciona el dispositivo mecánico, produciendo la apertura de los contactos principales del interruptor.</a:t>
            </a:r>
          </a:p>
        </p:txBody>
      </p:sp>
      <p:pic>
        <p:nvPicPr>
          <p:cNvPr id="4101" name="Picture 5" descr="C:\Users\ADAN\Desktop\f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8511" y="3445478"/>
            <a:ext cx="4139952" cy="3190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5281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07975" y="260648"/>
            <a:ext cx="8035613" cy="2862322"/>
          </a:xfrm>
          <a:prstGeom prst="rect">
            <a:avLst/>
          </a:prstGeom>
        </p:spPr>
        <p:txBody>
          <a:bodyPr wrap="square">
            <a:spAutoFit/>
          </a:bodyPr>
          <a:lstStyle/>
          <a:p>
            <a:r>
              <a:rPr lang="es-ES" sz="2000" b="1" dirty="0" smtClean="0">
                <a:solidFill>
                  <a:srgbClr val="0070C0"/>
                </a:solidFill>
                <a:effectLst/>
                <a:latin typeface="Arial"/>
                <a:ea typeface="Calibri"/>
              </a:rPr>
              <a:t>¿CUAL ES EL PRINCIPIO DE UN INTERRUPTOR TERMOMAGNETICO</a:t>
            </a:r>
            <a:r>
              <a:rPr lang="es-ES" sz="2000" dirty="0" smtClean="0">
                <a:solidFill>
                  <a:srgbClr val="0070C0"/>
                </a:solidFill>
                <a:effectLst/>
                <a:latin typeface="Arial"/>
                <a:ea typeface="Calibri"/>
              </a:rPr>
              <a:t>?</a:t>
            </a:r>
          </a:p>
          <a:p>
            <a:endParaRPr lang="es-ES" sz="2000" dirty="0" smtClean="0">
              <a:solidFill>
                <a:srgbClr val="0070C0"/>
              </a:solidFill>
              <a:effectLst/>
              <a:latin typeface="Arial"/>
              <a:ea typeface="Calibri"/>
            </a:endParaRPr>
          </a:p>
          <a:p>
            <a:pPr algn="just"/>
            <a:r>
              <a:rPr lang="es-ES" sz="2000" dirty="0" smtClean="0">
                <a:solidFill>
                  <a:srgbClr val="000000"/>
                </a:solidFill>
                <a:effectLst/>
                <a:latin typeface="Arial"/>
                <a:ea typeface="Calibri"/>
                <a:cs typeface="Times New Roman"/>
              </a:rPr>
              <a:t>Debido a la extrema velocidad de separación de los contactos en caso de fallas y a la rápida extinción en las cámaras </a:t>
            </a:r>
            <a:r>
              <a:rPr lang="es-ES" sz="2000" dirty="0" err="1" smtClean="0">
                <a:solidFill>
                  <a:srgbClr val="000000"/>
                </a:solidFill>
                <a:effectLst/>
                <a:latin typeface="Arial"/>
                <a:ea typeface="Calibri"/>
                <a:cs typeface="Times New Roman"/>
              </a:rPr>
              <a:t>apagachispas</a:t>
            </a:r>
            <a:r>
              <a:rPr lang="es-ES" sz="2000" dirty="0" smtClean="0">
                <a:solidFill>
                  <a:srgbClr val="000000"/>
                </a:solidFill>
                <a:effectLst/>
                <a:latin typeface="Arial"/>
                <a:ea typeface="Calibri"/>
                <a:cs typeface="Times New Roman"/>
              </a:rPr>
              <a:t>, del arco voltaico generado, los interruptores termomagnéticos desconectan con seguridad, limitando fuertemente la intensidad de la corriente.</a:t>
            </a:r>
            <a:endParaRPr lang="es-ES" sz="2000" dirty="0">
              <a:ea typeface="Calibri"/>
              <a:cs typeface="Times New Roman"/>
            </a:endParaRPr>
          </a:p>
          <a:p>
            <a:endParaRPr lang="es-ES" sz="2000" dirty="0" smtClean="0">
              <a:solidFill>
                <a:srgbClr val="0070C0"/>
              </a:solidFill>
              <a:effectLst/>
              <a:latin typeface="Arial"/>
              <a:ea typeface="Calibri"/>
            </a:endParaRPr>
          </a:p>
        </p:txBody>
      </p:sp>
      <p:sp>
        <p:nvSpPr>
          <p:cNvPr id="6" name="AutoShape 4" descr="data:image/jpeg;base64,/9j/4AAQSkZJRgABAQAAAQABAAD/2wCEAAkGBxQTEhQUExQWFhQXGBwaGRgYGRoYGhoaHBsaGBYcHBgYHCggGholHh8aITEiJSkrLi4uHB8zODMsNygtLisBCgoKDg0OGxAQGzQkICYtNzQ0NDQsMC8sNCwwLTQsLDQtLC8sLywsNCwsLCwsLCwsLywsLCwsLC8sLywsLywsLP/AABEIAKsBJgMBEQACEQEDEQH/xAAcAAACAgMBAQAAAAAAAAAAAAAABQQGAQIHAwj/xABKEAABAgQDBAYHBQQHBwUAAAABAhEAAwQhBRIxBkFRYRMicZGx8AcjMoGhwdEUFTNCclJi4fE1Q1NUgrLTJCU0Y3OSogiDk8LD/8QAGgEBAAMBAQEAAAAAAAAAAAAAAAIDBAUBBv/EADkRAAIBAgQCBgkDBAIDAAAAAAABAgMRBBIhMUFxBRMyUWGBFDNSkaGxwdHwIkLhFTQ1ciTxI2Ky/9oADAMBAAIRAxEAPwDuMAI8QldLPCBuGvDefECAD7hP7SdOHm0ARajDsq0oJBzNdubQAnnhUiuk08xYmImHcgJPWE3KCxNwUi8V3anYttFwbtqW37llcD3/AB7YsKg+5ZXA98AeacHll2B10fcN2mkAZ+5ZfA9/8IABgsvge/46a/SAMHBpY3Hv/hABQz8kzonzJ/KbWDO1tYAawAQAQAQAQAQAQAnxx1KlyxqS/wAh84A8/uE/tDXh5vAEauw3ogCSC5bRucAJNqErpFS1FYVLWoOkIDgAoCg7uQXO4ERXNtNWLYKLTvwRb/uaVwPfFhUH3LK4Hv38e2APP7nluQAbc/jpr9IAz9yy+B7/AOEAH3LL4Hv+GkAH3LL4Hv8A4QB5Sl9CtKUl0KLFLhwp2JcQA5gAgAgAgAgAgAgDBMAKMGSVLXMIsXY+9yOPCAHEAJq2VlqJZv1iDx3gMOX1gCu7T/0tR3a8vjxncIrfbRdH1b5l7iwpCAITefLfO3CANcoY+ePPz3wBtlHDz3wBqEjq/q+vPwgBfT/8Snz+UwA/gAgAgAgAgAgAgBPJBXUlTOlNnfRgw+LwA4gBPj8n2V3d28Tpx+kAVz0p/hyP8V9N8u5bdFdThzLqW0uRehFhSZgCLM9o9v086wB5hIv5+cAASPh589vOANSkcPPf/HXnAECvHrU/q+aefnnqQH8AEAEAEAEAEAEARcUm5ZSjxDD32gCPhNHlSlRKnN2e17AsNbcYAZQBBxQMELL9RYJbhv8AlAFRxRQnYrSlBIyhJ/7RPJHvHjFUvWIuj6p8y+RaUhAHimSN/kboAz9nHPvgA6Ac++AMGRwfjrrACPpQie5dk2+DW0gBrT4mhagkO50cQBNgAgAgAgAgDSdMypKjuBMAKcHpMwK1FQc7iwLXu3OAHMARMUl5pShwD25XgCmbfTkz/s6EEg5iHI0uhj3xXU4cy6l+7kX6LCkIA8eicl/OkAZ6Ac++ADoBz74Awacc+/zb6QAlxM5ZqX3dblc8PdADBGLyyQLh+IgBhABABABABABACjH5tkp43PhAEwViRKzgHKLAb9WaANKfEcygChSc3sk6Gz+dYAlVEoLSUnQiAKXiuzk1UwLSVIWkNmQFF9WYpUCDc79CYhKF9SyFTLdNXRH+463+8z++d/q6RHJL2iXWQ9kPuOs/vE/vnf6sOrl7Q6yHsh9yVn94n987/Vh1cvaHWQ9kiV9LVSElZqpzpYhJVMDuoAHrTCPcQQdI8lGSV8xKM4SaWUsOxePTqlxNyWQlQKUlJckgu6iN3KM2Dxcq86kWrZXYnicOqUYtPcs85TJUeAJ+EbzIVIl7wBJwv8VHb8jAFngAgAgAgAgCBjU1pRH7RA+Z8IAMMqE9Fb8g63bqfi8AaS8Vdj0aspIGbc7tADEiAKfj2zipjBLjKSUqAzWOoIBB4GxFwLxGUcyJwnkdxf8AcdZ/eZ/fO/1deUQ6uXtE+sh7Jn7krP7xP753u/rYdXL2h1kPZMfcdZ/eZ/fO1/8Al05w6uXtDrIeyeVThNUgOqqnhr3VODtqPxYdXL2h1kPZJmxu0lRNmIlzClSXUHKSJlkZw6szE7vZjHRxkpYl0Wto3uX1sNGFLrF32L1HRMRU6uYVLUTq5+kAaS9R2iALfABABABABABAFaxeZmmq5W+fzgCJnLM5Z3bc/ZADqmlE9AQHCQ57mEANM3I/D6wAZuR+H1gAzcj8PrABm5H4fWADNyPw+sAVvbiWTJJAsGc/40xGfZZOl21zEno2qEZljMlxLS4cOOuqOR0ZFqtWuv3fc349pwp8vsTMQ29eomU9FSqrFSh61SJiJaUEkgJBX7ZsXbQhuLdPEYmjh0nVllvto/omc1JvYQzcYrkJKlYZMCUgknp5NgA5LPGZdKYNuyqfCX2Pck+4d7NY1KnpRUSiVI3sOsDoUkbiOH1joNWIpp7FlONI/ZX3DTjrHh6AxlLPkW28sLcN8ACcaRvChzYW7jADMGACAEWPzOulPAP3/wAoAWBRAIBLHUcYAZ0soqkgAOc79xBgB3m5H4fWADNyPw+vloAM3I/D6wAZuR+H1gAzcj8PrAC3aCWpUkgJ57v2TzgCg7CT0ipQCpIOZVnD/hDdHEw8X/UJO2mX6nVxLXoyX/t9Cz7QbaCTPTTU0lVXU5c6pctaUZEWupSrOXHV1u/B+22oq8nZHJvrZFcn4xiClKV90zbkn8eVFfXUva+f2PbPuJWz+OIqM3VUibKVlmyiQVIUCQQ4sRYsRwizhdHiaZcTjSP2V9w+sD0BjKS7IWW4AabzrAGPvtH7Kvh9YAYypgUAoaGAN4AIAq+Ij1q+3+MAR2gCx4ceol/2Ry4wBJnTcreflrABMmMQOPnhAAqYygOPnhAAZnWy+fDSAATesU+fDSAEu1kx6adyy/5xra0Qqdlk6XbXM5vOwH1UqZOSrowglKgHRlWQq5Y5SGa8cCrRq4erOahnjKz0drHcw+LVkozyyWmqvc29FMtCa7EBKLoyysrF9c5NwBvJ3RR0zUz4WhJxy9rT3HLnf0io2767+R0PHP8Ahp//AEl/5THAoetjzXzPXsc29G+zdDU00pMzphOVmctLyEgksk5SbJY3j7yq8PVxMoN/qXMuw2LxWHw0clsvJPfUsGz+HIk19TTBZEpCMwdrEdEQWAAfrqFhe3CPaKyVJQW2hbjp9dhadeSWZtp2Vr22LkK+UlBljMQxDsLvGs5AmgC1UJ9Wj9I8IA94Ar+Oj1v+EeJgBe2/dADvBvYHar5QAymrYP8AygDVc5kgtrxfg/CAMzZrNbU+d2sAEyYxAbX+HKABcxlAcfNrQBHr5nVWG/Ke3Q7m0gDksnA1TZOdSVKldJmdKczFKAkhQALBi7/S/AxOHqxqqvTjmTVmr2e53KGKjBuLllad07XW1iJsgqXKxiX9nZQVTrBAI1cngG0EW+lpYJznBxSkvHh5GHHOU8SpOWZ27rcTrf21f9l/5COb/U6Hj7v5KMjOS7JYdS1NTWfaelE1dZMSCjJkHXZILgl8xIdm0ju1KmHm6UJ7uKtvxVzTgq+Kw8JypbX12LCcDl0eJyJMpSgiYjrZsrlxN/ZABAypN9PfElBUq0Yx2d7mudeWLwdSdW2aLVnaz1dmXelrZUoFIKlb3b3co2nEFE0gqJGjlux7QBYMEPqh2nxgCfABAESsw9My5seI+fGAFuOoA6MBmAPygCdQozISL+yPn7oAlSVEu405H569sAEpZILi/YR4+MAEtZKSWvfcR8DeAALOV2v2Hw190AYVMOV2v2E/+OvugBVtef8AY5j/ALv+ZMQn2WTpdtcxRVf0Og8ESyCNQcybgfmUNw3mzHSM2MSeFldJ6cXZe8votrEK3fzOebCYmZFTiEzKV2lO/ULBMxXst7Vmy8TaOViMKsRQoU75e148V4nlWVq83vt4cCxr2wnTlTqc0gQkSl51maHS8tRDJy9e+UEA2zCMtXoaOGSqdZezWlvFeJFVL6WFPoXDTJbBIdKwSkuo2JZSfyp0Oa92EdmMv+fNXe21tN++/wAC23/Ei7L36+4ezv6Xqf0f/WRujRD18uSNNb/H0v8AZjqNRyggCzYUfVI7PnAEuAPCrpEzAyh2EaiAF2K04RJSkblDtJY3gDfB0vLAvqr5ebwBPlkg5dwGrfPT3QBlCzmIOnYfHQ/KAMylkkvu5EeOvbAGJKyXcfAjx8YAxLWSklr9hHwMAedUomSsn9lW5tx3HSAKrskAcMnuAQ02yjlB6gsVflHPdFNNXpl9b1hz/ZBZOMy3UtR6Jd1o6NXs8GEfN1Ul0ZKyS/UtndfNmnFt+kK7e3FWOwR84QOMbGWxKaWS/wBumdYK9YAZrWQ3WB0N7BzfQ/attVMPq+xHZXXZ4vgKSXU1NFv368C77aH/AHpTf9NPjOjdU9fDz+Row/8AYVucfmM41HKCAH+An1Z/UfAQAygAgAgBJtDqjsPygCXRZsiWH5U8Cd/G3x7oAmTSqzfL57oAJhU4bTfp57oAFFWYNpv0/nAASrNy9383gABVmPD3fz4wAl2tJ+yzn06raftjSIVOyydLtrmLagf7nR/05bbiTmSwB3E7jujNi7eiyv3cVf4F9H+4Vu85tsdTZl4sSC6JKSyiD+SaCSXuUgkjrByNeGalGLoUZc9vF9xCv6+fl8hxgskLqMTuerTpU9nT1DlyuD7XWCrfkRGjFwUssZd5VE8PQ0r1kkOCcqywSUkBjcrNlpe2Ub2O6KYJ/wBQqO3Dv04cDW3/AMOH2+pa8PpkrxmrCh/VH3Fqe4jVD18uSNFb/H0v9pDGqlBK1JBcAs/jGk5R5QBY8GU8ociR8XgCNj+01LRBBqZyZecskFyo3AcJSCWD3LMIlGEpdlC43iIFmP8A4Y/UPAwBphL9GG4q+XndADElWXn7n+jwATCrKG13s3ztABNzWb36fPdABNKnDab9OXH36QBlZVmDab9P590AeFeTlXwyHhwPveAKvsg33dOcgD1jkjMB1BqneOW+KqfYLq3rDm2CVBk4oJhRM6kiYrKT0qyydAxJUeA7BHApwjVwWRvRzS0VvoacbdV1dcOLuWSs22qRNlIliQUr6zdZaigLyKyhCusoByWskBRNgYlV6Ew0KbknLbw7uOhmVR3K5sitsRnB7/blsnKXPrrtN0TzG/TfGhpurh3b9keNv293E0Un/wCCpz7uXE6BtHLCsYpAQ46Mf/vHQqevh5/Ivw/9hW5x+Y0xGmEteUEmz33co1HKIsAO9n1dVY5v3j+EANoAIAIAS7Q6o7D8oAl0afVp3dUaHtgD3y8z7XH4dnm8AYCdLnXj2QBgCwudDv7fPy4AZy8zod/M/HvgACeZuBv7PPzgBVtSP9knXP5N/wC+mIVOyydLtrmK6v8AoZL6dGh39lsyXzfuNryeM+Kv6NK19uG5dSt16vbfjscfwGYU1lQE2SZanTKUcpaStSNB1kpLKuDpod/mHV8HFvfx33NDhFqvKyunC3nfYc4nNKfvEgqfJKAKSU5QopC3bcsAAXPsKtx0WTqxv4/Ih0dCM66jJXVn/wDLGfodHXkvmZlsFNkdjdJF87PY2yvvjnU0v6hPa9vG/DyPNfQob8OX3LThwX981eTLm6P82mlPwjZD18uSL63+Ppf7MaV0hSVddnV1raXJeNJyyKmYDoQW5iAKpj/pVl06fs9IUrnFbKmqcyZQLB7XWRysL66RrpYWUlmlt8XyPGyv7a7NyET6EGrmVmIT56DNIIWDKN3SgA5Ei2UOzZrMLWUqssk0laNvjz4s8Z36MBIW4/8Ahj9Q8DAGmDp9Xw9rT3QBMy8zoN/Z9f4wBgixueOvInz4wBsU8z7XH4dlv57wMBPM9/Z9f4GABtLnfv7fPygDzqE9RVz7JGvI/QfwgCtbHv8Ad05sz+sbJ7T5A2X97hziqn2C6v6w4rXrCapOQykpKWJlTFIQUmygpaboSbue0xi6MhnoS6y7s7/qWt1sdGVOE68rpaU5PTa6HeOOMrkhqZTkpEoOJvVcovKLtlCfaVlQeqsxtsmop/n3Ofh0nWin3r5mno6c1AcrY1AzOxlklafbPtO+janWzxgxsYLG01aPhe9+O3A3NZY11G6WaW1rbnSNo3++KTKz9GGfR/XtGqp6+Hn8jzD/ANhW5x+Y5xORMBzLyubdV93bGo5Yu6VLtmD8HD90AO9nvz6tbs3v74AiY5t1Q0pyTJ6VTNBKlPNmE8MqHY9rRONOUtUtPgeXKzgnpTXWVK5NLh8xYQgqOaYiWsMoJYpIyjXTM+trGLauHdOCk2tRc6VGc9Eu0OqOw/KAJtAHlJZvZHIb4AkZDy15wABBtprz0tAGBLNtN/Hm0AZyHlod5gCt4jtpSyVlBUVqTZWQFQCgzjMSASG3O2+KKmJpQdpM3UOjcVXjnhDTyXzMYjiiKnDpk2W+QsA9i6ZgSq3aIk5qdPMtrFMqM6Nbq5qzTR6UkmWvDJYmqKEdGklQZxlIUGB1uBbfEasITouM9ra8iMZSjVvHe5xGuX0VdVGUSAxSkrYK60soU6UkcTpuieDp0p4ZRpv9PD33O5gcBUxHXRqtRzZbbPs3vpe5Lx6qUmdVyw2WYiWDucpAUne1rgcMyuMXwpJvO3sV9DYNTUsQ5Wy3Vu+8e+/iW/0U0KJMuTPmT5CHSt0ma6rkpAyHqpNnzAu1tDGFYdxxMquZWfC2vvOXJuNFUZR1XjdfbzHGFVyPvarmJUFJMo5Skggn1AYEcwe4x7D18uSNddNdH0r+1I5R6StuZ9TUTJMtakSUKKTlJBWoWU/7ruANGD7472Fw0cqlJXbOSURC1JuCQ9ixax1do3Sp3Wq+v0+R5YvOzmKmpoRhVPRIXUzZjmd+6C4Wo6hSXZ9ANzloxVIZKvWzlovffu/OA8Dt2wewkjDpSWAXUENMnEXPJL+ygWDDheOfWrSqSu/cepFtio9FuP8A4Y/UPAwBrgo9X71fKAJ4QeWg3nW3l4AwZZ5d54EGANig8tecAYyHl8dLfTSAEWN7U09MrJMUSvelAKikEWckgB+BLxVUr06ekma8Nga+ITdON17l8TbCMflVkuaqVmZAIVmtcgkMxL6x7TqxqK8SGJwtXDyy1FZ2vun8iDsPKSugmJWWSpSwouzApSDfdbfHlLsEa/rGcj2zlITWoNPMUQEOJi0oHWc5SlIDKSwBuO2K+jKdBQlClK6vbfidnBUKtfEXq2inBq+n7ttLmmMLUPswBSkqp1gkAlgVspgpRAcEi7s9mLEbI0k5Wvt9CvA9HRljJ03Oypu97dz56Df0ZYYMxnLnSJWSo0mTWUwyqLS/ZU4sCdDfdGPE4eU8RGqpJJcLJ9/HgZ8Q3TnVg43zSbTT0s3psXTGa6UvF6VaJiVpSgOUKCgC08t1Xu26I1HevDz+ROgmuj61++PzKL6Xtu53TGlkrKAkesUmxuHCQd1iCSLl47WEw6ks8jkM5PmL5nObV3u/bxjqdXpa3y+VrHli77J4vNrpiKSuxKbIpky1F8wSFZb5VLJG7MXVm0aMNanGks0Ypv8AOH5YDj0dYxMpaitk4fSfbgVvJmDq5UgqCStakhgUtYsCQW1eIYmGaMJVHldtf+gvA6j6Odmp9MaqorOj+01U3Oroy4SnUJdrMSrR7NcxjrTjKyjskeoukUnok2g1R2H5QAww4+rR+kefGAJcAEAEAVH0g4nNQmTTyC0yoVlzAsQHSlgRdLlQdQ0AO+8Z8ROSSjHdux0ej6NOTlVq6xgr273wXmMtn9lpFLLyhIWsgZlqSHPID8qRuSPibxZSpRpq0TPisXUxM80/JcFyJuLYaJshclJCMzMcrgMQr2QRwicldWM8XlaZzTaiX/tFPSFeZFNLTmPsjOxWpTPYt0Y13mOJ0vWcKeVd3z0+R9B0bSXUyqveUreS1fx0LAdg5U2kLKWidNShSlklbEdYJyk3F21ewjqYKisPCKS1sr8zBHpKpCvGpuot2Xg/HcVbF7OmbXzaorUkSilKRlIzEyikkKO4ZjuNxGrNpYohi5Qw0sOlpJp35Fgnej6ly9RK33PMU0ZHhKLd2vmXR6WxkYqKnovBfYm7N7MIplFQQASG1KjbQ3090W06UKfZVjNiMVWxDTqyvY+eq3YuYJeITSs9JRz8syWpLPLUS0wLJYk2OVtL7xHcpYlKUI8Gvja30MpUnjoOSPTq/wD6dqBZq6idfo0SchO4qUpJA7QEHvjk4+Sso/m1gjvsc09CAFmP/hj9Q8DABgv4Y7T58IAZwAQAQAh22xhVLSqWiy1EISTdiXJLbyEhRHNopr1OrpuSNmAwyxFeNOW3HktSJslsqiSgTZw6SoWMyirrZc1yA+/irU9lo8o0VDV6ye7PcZjXXtCKtBbL797LGqnTlUlICXBFg2obdF5iOX7YUKqeRIoekz9IsrWycoIJShDpcuB1ldqeUc7HVOpo2T737v5O10XHPOdZrZJLm9E/Id4JshJnSFzFZwtaZktKsyjkSxl2SSxvmPviHRFHJQjUa/U9fzysU4rFzjWyxekWnbxXxK5Q7K9JiMmSZrfZ5SlFQT7eSekMBm6r+9o6+d6+JWukJKdWaXrE1yuXmu2JpZi1zFJWVrJUfWKAc9mgjLPDUpvNJakaPSWKowUKc7JeC+x44LsfLkzQvImz6qUrUNYKLCJQo04O8UV18bXrpRqSuvzuOd+kLYkJOLVtSEgHo1UszOXzdULRkBu/shxZnjp0K7ThCPn77mNo408drOj0s/o02bTX18uTMSTJAUuaxI6oBYOLh1FI98YcVVcIXW/4/wA5nh9RYXhkmmliVIlolyxolIYdp4nmbxxm23dkiXHgCAEm0GqOw/KAItDXFFjdPDh2fSAH0ieFAEFx588YA94AIAqu3uDTJqJU6RedIVmSNSQ6VWG8gpSW3gEbxFFenKSUo7rU34DEQpylCr2Jqz8O5+RFw/0iyCAmeiZKmCyhlzAHewHX70iILF09p6PxRdLoiu9aVprvTQ7ptqqNelRLB4LOQ9y2MXRqwls0YqmEr0+3BryZz3DqddTOqKopeUubksQ7KULMSHOToxbfHHxGHdeoqrayKV3yXcditXWGowofuyX85a6nQpmOahMtiC3rFJSLahIQVlRHIe+Nk+kqSV43f54nCyM1p8aN80sFiE9RY11b1mS4DOI8j0nS/cmhkZleOKfqyhYscyi4P/tIWB7y/KEuk6aeib+HzGRk3D8STNtooXZwQRoSkixD24izgPGqhiIVleP8kWrFN9NyVjCp3RixXL6UjXJmF+dwgdkb8K0qqb/HwIs5T6NNiJWIGpVOE1NOhAyzU2ImZgSBYpV1QoEMWccjGqtiasYpStfjy4XB33ZTBKejp0SqVLS9XPtKVvUonUn6AWaOfOcpvNI9HERAQAsx/wDDH6h4GAFFJVqlm2m8bv4HnAFgpKoLDp944QBJBgDMAJNsMGNVTKlpbOCFIfQqD2PAEEpfc7xVWp9ZBxNWCxPo9eNS17b8noyvYVt2JKUyayVMRNQAkqYXazlJIL/pCgdQbtFKxSjpVVn8DbPouVR5sLJTjzs1zTH9NthRL/r0p/WFS/8AOBFscRSltJGOpgMTT7VN+6/xRTMRRMrsSmrkBMxElACWUL2IDEliCpUzf+WObj6E8VmhTe1vudShUjhMLDOu22/HTT+TotJLTIkoSpQAQhIKiWFgAS54mOrCKhFRWyRwpScpNviUnBqxH3tNW/U6GYnMxyuZ6VABTMXAJtHjrU1vJe9HlmW2biqj+HLcftLJQ/YAlSm7QOTxjq9JUoO0deW3vJKDMy8XSPxgJf7zug/4mBB/UBydjFlDHUquzs/E8cWjnP8A6gKacunppiXVTIWelSk6qUAJSuY9of4o6uGkot2dnbRkGVXY30SqraLp5kxVOtcwKlEpzvJbUpzJ9okEF/y8FPGieNlFpXvpr4vmLHWtgdlaWgklNM6lKPrJq/bURoNAyQ9gPiXMYqtWVR3kEi0xWehABACTaHVHYflACmAPalqVILj3jjAD+jrAsONd43jz3QBLBgDMAULazaKTOVNo0UpqJoOVQIIymxcZevvF+qOcZ6tXXIotv4e86OFwbcVXnUUI9+707lxKXM2amU02QqrC5cmYu4SsFkuMwLOzAuzklIUxcRjdLLJOolZ/DmdmGMdWnOOGm3KKvqt1xsl9V5HUKOhk9GhNEuUUoKjZecZlBs5UCSVBzrq+60aa+GVWkqcXZXPm6tWpKo5VNZeItGK0kkqRLqFpUCQSqWVIUsE5syghzd3IO+PKnRdKa0TRn9IinZsxS4gkJXMKpEwS0EkdKl96lkJAJKlc8u6wjC+iqr0vYtVWNrlAxWrmLXLUZXSZ1Mq4aUnXqg/lGjDhxMd+hh40IKEVz8eZyp1HUk23buLZg0/NJzTFsUKUyiplMkIu7uVBC1DicqOEfP46PUYl9Vptt4/S6Ojh5OdNORA9KONLn06KaWkmYmYOnb2QUiwB/MCohVgWa4BsOzRl1tNVIrRkZ1IRllb1L3htNLl0EuXJUFS0SgkKSXBYMS44l398SJoY4WPVI7IAlQAQAtx/8MfqHgYAQQBvJmlJdJYwA+oa8L5K4cezj4wBPSYAzAC/GpstMsmaEdG1zMbKO/fHK6TxOMpRSw1PM+/gvK/8FlKCk7HKquVhOcS5f2qUlm6RCrb75FkqIHZ3xCj1Lgs7bfe0tPDTT58z6GmukoRurbdnZtclZ/U6PSYZJpJCvswYzMoC3KySpkoUSdUh8zaax0J5KFKUorY4NbEVcRJSqSuxJOxqSJy0zZ5dKiElQKlBgAWZIRLL5r3JHCOVOGLxEE7XXkl/JXmhF2ue9BiEuatpcxUwFSlHIpSlMAEoDpvl1J4E3aMqw1WTyqOpO6KRtXiq5pXMlyzOAU0uWSwyu2brbzdT63A3R9JgMIqFFO36nucuvV6yplbsixbGYgpGdBcoSZbJFyOk6ROVN7AqSjkLnfHM6Zw8IzjKKs2nfyt9zTgqkpRafAg+kapK6b7JKdRC0qKFMFSwkFk5nZQNmDuBvIZtHR1StWh+paLj3llapCm9WXbYmolqoadCFOZUmXLWNClSUAEEHs13xvaa3PIyUldE3AR6s6+0fAR4SGUAEAEAJdodUdh+UAKIAIA3lLKSCkkHl5vADyhr81jZfD+fhrADEGANUywCSAAVakC5swfja0AeNfQS5yMk1CVp1ZQe+4jgeYjxpNWZKE5QeaLs/AqONej+n6Na5AmS5qUlSWWVOoCwdYUoe4iKPRad7rTkzeulcTlyzaku6ST/AJ+JRp2AzJagtC1FHtMSSF8QBmULDrOyXAVwjRSpzpyX624+P3OfisRQxFN2oqM++N1z0PKiK1D1gDuG077EjsMaaPWNf+S1/A52LWHU16O21bW9r38hkvo1S5SJckiozMpYVaY7pSOLklPABt7BvMjjNzb/ADlsM8ZwVNLU2nqm08xclQllSCXGvtpTcEi6bDcDreMWJwKxEusi7P7F0K3UfokhXgtVLmCoQVrTOkXZQBTNS4SpT6pWVl72OYMNYlOvUo1YU4pZHp4o8dCM6bqN67l12UxeWmnVTkLEwlahbqkEvYjS1y7XdneNFWLvclhpxcVFbl7pEshA/dHhFRpPWACAFuP/AIY/UPAwAggAgDILaWgBzQ4i7JW4VuOj256eBgBqlUAIMf2SlVc+XNmrmZUJy9GlTJN3B4pNyCUsTa9oqqUY1LZjVhsZUw6fV2TfG2vkSqnZynVTqp0ywiWb9QAEKFwtyC6nu5d97xJ04uOS2hCGIqwqqqn+pcXqVtexlXLATIrlZUtlSoKAS2jXUAGswS3KM08LKUcmbTxX/Rs9Nw83mqUVfwk18NSmzKeqUQOjSuap0v1kqzANe6EqXZnILltXi6n6RTslbL5marHo2qnZSUvJr7kaQVmYcyEhIdlb9WA4uzvwMb4uUpNSWnBnFqRpQpxcJvPxVrW8+IxQqSJK0qkvOJBRNBbIm1iOTE2F3OkeSpuU1K+xGFWCpuLWp7rROpSkqABnS0qSMyw18yHZgJgJdmU3LWKq1GnidJLYti5YfXdMre1GLLQVTQoJUtblN5lspuSrrFIASAbaHlFdKLw8VSXBb97ZOMY125steyOMGRMBKVETsiSEtwVlsbuFKFwdHtvi2rGo5KWmW2vfchh6kY3hxudJwZLSU+/xMVm0nQAQAQAk2h1R2H5QApgBlT4OpSQSrK+4i/jAE2jwkIVmUcxGlm+d4A1xulBTnA6wIcjh/C0Aa4PNUpJcksoNd+D/ADgBtABABAFdxnAtVyRqXVLFus755Z/Kt7toSxsbmUZcGVzhfVblTqsNSpQmJ6NKgp1BYIkrILkTEgPJUfzWym/sksbLtK3AoyxlK9rP4MW1NPOppgWtBkqC8ySwyAklgk9ZBDFglyQGixOMlluUSjUpzz2+x7Yzjc2pEsTQj1b3SCMxLC4LswfQ3eEKeV3PKtd1I2sFbKTKoJa/6yfOVawK0oBASSd2aWgjt5mKZQUqqk91t7rF/ZoW7xtszhKkyVVMwJHSS0CWHU+VRC1khSQRonduMKk8xZQo5Ls6EgWHZFZoNoAIAWY/+GP1DwMAIYAn0WFqmDM+UbnDvz1gCZIwQAupWYcAG+LwBJxSlC0Fh1gLfSAF2DzlElJJIy8dG0bzugB8IAIAIAr+M4ETmXKvmuqW7AnXMg/lW9+BN7G8SUraMrnTvqtysV9NLqAekPQVIsqY3UUd3TJZ5a2/OzaFyGTE4tx22KpwjPSWjFWLYTOQ6lyEpllIGaR1pTAMVOCSH1dTROEo2s2U1qc82ZL3HrWbRz50gyZikrQSk5srKIScwDp6puBuFnj1UkndEZYmTi4tHlS4fJXS1k6fLRMCEJQjMkKyrU4ccDdERq6ySLMNpCUifsfhRmj7SW6OXnABtmUEskpIJCkB/acHMlmDR5Un+0lQopNTudDwseqR2RSayVABAFfq6udLVlK72NgG8IAh1FQpftF200HhAFkkUiAAQhLsNwgD3KoA0zk6eflAGFS3BBZj74A1lyEo0CR2ADsgD1ziANek5efc8AQ8RxQSSkKSs5nbKkkW4nQHSPUrnjdhTWbRTB7EvKlvbmJW2/gAn/yj1RXeQc3wQuTKmzl9IApalWOVIRLIfUk2NuKiYmmolTU58B9QoTIkCVNKVa9QdYBJLhICtUgcWHYGEVt3ZoirKzEtZs7STnMpRp1e7IX/AHCWH+EpiUakkVTw8JCug2dmLnJl1U2WullA5A6WU5cpA1ZwCrM7MACQbeuS4cTyNKV0pPRbFyxSelSUpQoElQ0vby0Vl41gAgBLik+bLV7fVU7MBbvEAL59WtYZSnGug19wgB1htKgy0EoSS2rA74AnuBAGufgPNoAAk7/OkAeUulQm4CR2ADtgD2ziAMdJ57vrAEWvr+iTmUlRDgdVJUb8RZhz7IHjdhTV7QrZ5cpTbytC2H/ans3xLL4kHN8EKpqplQoLIK1pcDokBKW4FZez7ipuUTVo8SuWeelh3glN9mQvpClAUcwlgvl/a/xEm7WtviEndlsIuKsyHXYbRVBJUgy1m5WlkF+bWUe0GCk1sJ04z3RX6nZeYFply6ofZ1LBmaA20OXephYggOziwafWceJT1DX6U9C5TVyZdP0UopCUpypSL+e2KjSMaRLIQOCR4QB7QAQBXcb/ABT2CAIBgC1oXYdg86wBhL9vx4HgB/KAN7+bfWADJz835wBkS/OnhAGQgQBtABAHlVTwhBUd38hAFbnV0xRcqPYCQO6AJ2EU6ZmZSxmLte+7e8AM/sMv+zT3CAD7DL/s0/8AaIA2lUqEl0oSDxAEAe0AEAJdodUdh+UAKIAseHraUjTQ/PiRAEi7+fp84A2D+bcO3nABkPHxMAZEsebceHbAGcggDaACANVqYEnQB4ArdViK1lwSkbgC1ubawB64VKExfX6zCzl9/PdADn7BK/s09wgA+wSv7NPcIAymjlguEJB10EAe8AEAEAV3G/xT2CAIEAOqueoSJZCiCWvv0MAQUVE9VwVkcgT4CANhMqP+ZrwP00+EANMUnKTKBdlOHb4wBGwsTFsozCwLEHfADiACAFtRiK0qIEokAs978N0AQ62rmTE5TLIvwV9IAXLlkagh+II8YAaYDOuUNrd+y0AO4AIAIAIAIAS7Q6o7D8oAUQA4ppqhTKIJBBYH3gWgCFLqZyvZKy3Bz4QBuV1H/M7j9IAamYsSCVWWE+/l74AX0HSzXaYRlbnq/wBIAfQAQBArq1aFMmWVBne/v0EAQ6jEJikqT0RD8laH3QAsXKUNUkDmCIAl4PPyzGZ81vjAFjgAgAgAgAgAgCu43+KewQBAgB/PpwZMsXZ0acyAde2AJtNTpQnKnSAPWANJssKDKAI4G8AEqUlIZIAHINAG8AEAEAEAQca/CPaPGAMYIn1QLXc398AT4AIAIAIAIAS7Q6o7D8oAUQA7ppQ+yq1uFG3EaeAgCbRUiZY6r3Z3gCTAGFJBBBDg6iANJUhKXypCX1YAaaaQB6QAQAQAQB41o9Wv9J8IAW7PpsotvF4AcQAQAQAQAQAQBXcb/FPYIAhypZUQlIcmAH9TLUJcsWLKQ7W0O74QBPgAgAgAgAgAgAgAgCDjP4Su0eIgDGC/hDtPjAE+ACACACACAEu0OqPf8oAUgPaAHhkLTTLSWfKbcBvD7zrADNGggDMAEAEAEAEAEAEAeNZ+Gv8ASfAwAu2e0X2iAG8AEAEAEAEAEAIcbkKz5mOVgH86QBBpp2RaVM7bvc0AWmSt0gkM4BbX4wBvABABABABABABABACfFK9CkFKS5JHHtgCXg6CJSXDan42gCbABABABABACnHZCjlUASA7tzbdACVJYg8IAtNFUZ0BTM/N4A94AIAIAIAIAIAIAIAX19egJWl3UxDX101gDywBBCVFrE290ANYAIAIAIAIAIAIAV1VDLc9VrPYkb+AMAMZKQEgDQAQBvABABABABABABAGDAFbwiWFTBmD7/fAFlgAgAgAgAgAgAgCDVUUsqBKQ5d2cP3QB7UMsJQAAwv4wBIgAgAgAgAgAgAgAgCtTE5p5BuCsj4wBZEhrDSAMwAQAQAQAQAQ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7" name="AutoShape 6" descr="data:image/jpeg;base64,/9j/4AAQSkZJRgABAQAAAQABAAD/2wCEAAkGBxQTEhQUExQWFhQXGBwaGRgYGRoYGhoaHBsaGBYcHBgYHCggGholHh8aITEiJSkrLi4uHB8zODMsNygtLisBCgoKDg0OGxAQGzQkICYtNzQ0NDQsMC8sNCwwLTQsLDQtLC8sLywsNCwsLCwsLCwsLywsLCwsLC8sLywsLywsLP/AABEIAKsBJgMBEQACEQEDEQH/xAAcAAACAgMBAQAAAAAAAAAAAAAABQQGAQIHAwj/xABKEAABAgQDBAYHBQQHBwUAAAABAhEAAwQhBRIxBkFRYRMicZGx8AcjMoGhwdEUFTNCclJi4fE1Q1NUgrLTJCU0Y3OSogiDk8LD/8QAGgEBAAMBAQEAAAAAAAAAAAAAAAIDBAUBBv/EADkRAAIBAgQCBgkDBAIDAAAAAAABAgMRBBIhMUFxBRMyUWGBFDNSkaGxwdHwIkLhFTQ1ciTxI2Ky/9oADAMBAAIRAxEAPwDuMAI8QldLPCBuGvDefECAD7hP7SdOHm0ARajDsq0oJBzNdubQAnnhUiuk08xYmImHcgJPWE3KCxNwUi8V3anYttFwbtqW37llcD3/AB7YsKg+5ZXA98AeacHll2B10fcN2mkAZ+5ZfA9/8IABgsvge/46a/SAMHBpY3Hv/hABQz8kzonzJ/KbWDO1tYAawAQAQAQAQAQAQAnxx1KlyxqS/wAh84A8/uE/tDXh5vAEauw3ogCSC5bRucAJNqErpFS1FYVLWoOkIDgAoCg7uQXO4ERXNtNWLYKLTvwRb/uaVwPfFhUH3LK4Hv38e2APP7nluQAbc/jpr9IAz9yy+B7/AOEAH3LL4Hv+GkAH3LL4Hv8A4QB5Sl9CtKUl0KLFLhwp2JcQA5gAgAgAgAgAgAgDBMAKMGSVLXMIsXY+9yOPCAHEAJq2VlqJZv1iDx3gMOX1gCu7T/0tR3a8vjxncIrfbRdH1b5l7iwpCAITefLfO3CANcoY+ePPz3wBtlHDz3wBqEjq/q+vPwgBfT/8Snz+UwA/gAgAgAgAgAgAgBPJBXUlTOlNnfRgw+LwA4gBPj8n2V3d28Tpx+kAVz0p/hyP8V9N8u5bdFdThzLqW0uRehFhSZgCLM9o9v086wB5hIv5+cAASPh589vOANSkcPPf/HXnAECvHrU/q+aefnnqQH8AEAEAEAEAEAEARcUm5ZSjxDD32gCPhNHlSlRKnN2e17AsNbcYAZQBBxQMELL9RYJbhv8AlAFRxRQnYrSlBIyhJ/7RPJHvHjFUvWIuj6p8y+RaUhAHimSN/kboAz9nHPvgA6Ac++AMGRwfjrrACPpQie5dk2+DW0gBrT4mhagkO50cQBNgAgAgAgAgDSdMypKjuBMAKcHpMwK1FQc7iwLXu3OAHMARMUl5pShwD25XgCmbfTkz/s6EEg5iHI0uhj3xXU4cy6l+7kX6LCkIA8eicl/OkAZ6Ac++ADoBz74Awacc+/zb6QAlxM5ZqX3dblc8PdADBGLyyQLh+IgBhABABABABABACjH5tkp43PhAEwViRKzgHKLAb9WaANKfEcygChSc3sk6Gz+dYAlVEoLSUnQiAKXiuzk1UwLSVIWkNmQFF9WYpUCDc79CYhKF9SyFTLdNXRH+463+8z++d/q6RHJL2iXWQ9kPuOs/vE/vnf6sOrl7Q6yHsh9yVn94n987/Vh1cvaHWQ9kiV9LVSElZqpzpYhJVMDuoAHrTCPcQQdI8lGSV8xKM4SaWUsOxePTqlxNyWQlQKUlJckgu6iN3KM2Dxcq86kWrZXYnicOqUYtPcs85TJUeAJ+EbzIVIl7wBJwv8VHb8jAFngAgAgAgAgCBjU1pRH7RA+Z8IAMMqE9Fb8g63bqfi8AaS8Vdj0aspIGbc7tADEiAKfj2zipjBLjKSUqAzWOoIBB4GxFwLxGUcyJwnkdxf8AcdZ/eZ/fO/1deUQ6uXtE+sh7Jn7krP7xP753u/rYdXL2h1kPZMfcdZ/eZ/fO1/8Al05w6uXtDrIeyeVThNUgOqqnhr3VODtqPxYdXL2h1kPZJmxu0lRNmIlzClSXUHKSJlkZw6szE7vZjHRxkpYl0Wto3uX1sNGFLrF32L1HRMRU6uYVLUTq5+kAaS9R2iALfABABABABABAFaxeZmmq5W+fzgCJnLM5Z3bc/ZADqmlE9AQHCQ57mEANM3I/D6wAZuR+H1gAzcj8PrABm5H4fWADNyPw+sAVvbiWTJJAsGc/40xGfZZOl21zEno2qEZljMlxLS4cOOuqOR0ZFqtWuv3fc349pwp8vsTMQ29eomU9FSqrFSh61SJiJaUEkgJBX7ZsXbQhuLdPEYmjh0nVllvto/omc1JvYQzcYrkJKlYZMCUgknp5NgA5LPGZdKYNuyqfCX2Pck+4d7NY1KnpRUSiVI3sOsDoUkbiOH1joNWIpp7FlONI/ZX3DTjrHh6AxlLPkW28sLcN8ACcaRvChzYW7jADMGACAEWPzOulPAP3/wAoAWBRAIBLHUcYAZ0soqkgAOc79xBgB3m5H4fWADNyPw+vloAM3I/D6wAZuR+H1gAzcj8PrAC3aCWpUkgJ57v2TzgCg7CT0ipQCpIOZVnD/hDdHEw8X/UJO2mX6nVxLXoyX/t9Cz7QbaCTPTTU0lVXU5c6pctaUZEWupSrOXHV1u/B+22oq8nZHJvrZFcn4xiClKV90zbkn8eVFfXUva+f2PbPuJWz+OIqM3VUibKVlmyiQVIUCQQ4sRYsRwizhdHiaZcTjSP2V9w+sD0BjKS7IWW4AabzrAGPvtH7Kvh9YAYypgUAoaGAN4AIAq+Ij1q+3+MAR2gCx4ceol/2Ry4wBJnTcreflrABMmMQOPnhAAqYygOPnhAAZnWy+fDSAATesU+fDSAEu1kx6adyy/5xra0Qqdlk6XbXM5vOwH1UqZOSrowglKgHRlWQq5Y5SGa8cCrRq4erOahnjKz0drHcw+LVkozyyWmqvc29FMtCa7EBKLoyysrF9c5NwBvJ3RR0zUz4WhJxy9rT3HLnf0io2767+R0PHP8Ahp//AEl/5THAoetjzXzPXsc29G+zdDU00pMzphOVmctLyEgksk5SbJY3j7yq8PVxMoN/qXMuw2LxWHw0clsvJPfUsGz+HIk19TTBZEpCMwdrEdEQWAAfrqFhe3CPaKyVJQW2hbjp9dhadeSWZtp2Vr22LkK+UlBljMQxDsLvGs5AmgC1UJ9Wj9I8IA94Ar+Oj1v+EeJgBe2/dADvBvYHar5QAymrYP8AygDVc5kgtrxfg/CAMzZrNbU+d2sAEyYxAbX+HKABcxlAcfNrQBHr5nVWG/Ke3Q7m0gDksnA1TZOdSVKldJmdKczFKAkhQALBi7/S/AxOHqxqqvTjmTVmr2e53KGKjBuLllad07XW1iJsgqXKxiX9nZQVTrBAI1cngG0EW+lpYJznBxSkvHh5GHHOU8SpOWZ27rcTrf21f9l/5COb/U6Hj7v5KMjOS7JYdS1NTWfaelE1dZMSCjJkHXZILgl8xIdm0ju1KmHm6UJ7uKtvxVzTgq+Kw8JypbX12LCcDl0eJyJMpSgiYjrZsrlxN/ZABAypN9PfElBUq0Yx2d7mudeWLwdSdW2aLVnaz1dmXelrZUoFIKlb3b3co2nEFE0gqJGjlux7QBYMEPqh2nxgCfABAESsw9My5seI+fGAFuOoA6MBmAPygCdQozISL+yPn7oAlSVEu405H569sAEpZILi/YR4+MAEtZKSWvfcR8DeAALOV2v2Hw190AYVMOV2v2E/+OvugBVtef8AY5j/ALv+ZMQn2WTpdtcxRVf0Og8ESyCNQcybgfmUNw3mzHSM2MSeFldJ6cXZe8votrEK3fzOebCYmZFTiEzKV2lO/ULBMxXst7Vmy8TaOViMKsRQoU75e148V4nlWVq83vt4cCxr2wnTlTqc0gQkSl51maHS8tRDJy9e+UEA2zCMtXoaOGSqdZezWlvFeJFVL6WFPoXDTJbBIdKwSkuo2JZSfyp0Oa92EdmMv+fNXe21tN++/wAC23/Ei7L36+4ezv6Xqf0f/WRujRD18uSNNb/H0v8AZjqNRyggCzYUfVI7PnAEuAPCrpEzAyh2EaiAF2K04RJSkblDtJY3gDfB0vLAvqr5ebwBPlkg5dwGrfPT3QBlCzmIOnYfHQ/KAMylkkvu5EeOvbAGJKyXcfAjx8YAxLWSklr9hHwMAedUomSsn9lW5tx3HSAKrskAcMnuAQ02yjlB6gsVflHPdFNNXpl9b1hz/ZBZOMy3UtR6Jd1o6NXs8GEfN1Ul0ZKyS/UtndfNmnFt+kK7e3FWOwR84QOMbGWxKaWS/wBumdYK9YAZrWQ3WB0N7BzfQ/attVMPq+xHZXXZ4vgKSXU1NFv368C77aH/AHpTf9NPjOjdU9fDz+Row/8AYVucfmM41HKCAH+An1Z/UfAQAygAgAgBJtDqjsPygCXRZsiWH5U8Cd/G3x7oAmTSqzfL57oAJhU4bTfp57oAFFWYNpv0/nAASrNy9383gABVmPD3fz4wAl2tJ+yzn06raftjSIVOyydLtrmLagf7nR/05bbiTmSwB3E7jujNi7eiyv3cVf4F9H+4Vu85tsdTZl4sSC6JKSyiD+SaCSXuUgkjrByNeGalGLoUZc9vF9xCv6+fl8hxgskLqMTuerTpU9nT1DlyuD7XWCrfkRGjFwUssZd5VE8PQ0r1kkOCcqywSUkBjcrNlpe2Ub2O6KYJ/wBQqO3Dv04cDW3/AMOH2+pa8PpkrxmrCh/VH3Fqe4jVD18uSNFb/H0v9pDGqlBK1JBcAs/jGk5R5QBY8GU8ociR8XgCNj+01LRBBqZyZecskFyo3AcJSCWD3LMIlGEpdlC43iIFmP8A4Y/UPAwBphL9GG4q+XndADElWXn7n+jwATCrKG13s3ztABNzWb36fPdABNKnDab9OXH36QBlZVmDab9P590AeFeTlXwyHhwPveAKvsg33dOcgD1jkjMB1BqneOW+KqfYLq3rDm2CVBk4oJhRM6kiYrKT0qyydAxJUeA7BHApwjVwWRvRzS0VvoacbdV1dcOLuWSs22qRNlIliQUr6zdZaigLyKyhCusoByWskBRNgYlV6Ew0KbknLbw7uOhmVR3K5sitsRnB7/blsnKXPrrtN0TzG/TfGhpurh3b9keNv293E0Un/wCCpz7uXE6BtHLCsYpAQ46Mf/vHQqevh5/Ivw/9hW5x+Y0xGmEteUEmz33co1HKIsAO9n1dVY5v3j+EANoAIAIAS7Q6o7D8oAl0afVp3dUaHtgD3y8z7XH4dnm8AYCdLnXj2QBgCwudDv7fPy4AZy8zod/M/HvgACeZuBv7PPzgBVtSP9knXP5N/wC+mIVOyydLtrmK6v8AoZL6dGh39lsyXzfuNryeM+Kv6NK19uG5dSt16vbfjscfwGYU1lQE2SZanTKUcpaStSNB1kpLKuDpod/mHV8HFvfx33NDhFqvKyunC3nfYc4nNKfvEgqfJKAKSU5QopC3bcsAAXPsKtx0WTqxv4/Ih0dCM66jJXVn/wDLGfodHXkvmZlsFNkdjdJF87PY2yvvjnU0v6hPa9vG/DyPNfQob8OX3LThwX981eTLm6P82mlPwjZD18uSL63+Ppf7MaV0hSVddnV1raXJeNJyyKmYDoQW5iAKpj/pVl06fs9IUrnFbKmqcyZQLB7XWRysL66RrpYWUlmlt8XyPGyv7a7NyET6EGrmVmIT56DNIIWDKN3SgA5Ei2UOzZrMLWUqssk0laNvjz4s8Z36MBIW4/8Ahj9Q8DAGmDp9Xw9rT3QBMy8zoN/Z9f4wBgixueOvInz4wBsU8z7XH4dlv57wMBPM9/Z9f4GABtLnfv7fPygDzqE9RVz7JGvI/QfwgCtbHv8Ad05sz+sbJ7T5A2X97hziqn2C6v6w4rXrCapOQykpKWJlTFIQUmygpaboSbue0xi6MhnoS6y7s7/qWt1sdGVOE68rpaU5PTa6HeOOMrkhqZTkpEoOJvVcovKLtlCfaVlQeqsxtsmop/n3Ofh0nWin3r5mno6c1AcrY1AzOxlklafbPtO+janWzxgxsYLG01aPhe9+O3A3NZY11G6WaW1rbnSNo3++KTKz9GGfR/XtGqp6+Hn8jzD/ANhW5x+Y5xORMBzLyubdV93bGo5Yu6VLtmD8HD90AO9nvz6tbs3v74AiY5t1Q0pyTJ6VTNBKlPNmE8MqHY9rRONOUtUtPgeXKzgnpTXWVK5NLh8xYQgqOaYiWsMoJYpIyjXTM+trGLauHdOCk2tRc6VGc9Eu0OqOw/KAJtAHlJZvZHIb4AkZDy15wABBtprz0tAGBLNtN/Hm0AZyHlod5gCt4jtpSyVlBUVqTZWQFQCgzjMSASG3O2+KKmJpQdpM3UOjcVXjnhDTyXzMYjiiKnDpk2W+QsA9i6ZgSq3aIk5qdPMtrFMqM6Nbq5qzTR6UkmWvDJYmqKEdGklQZxlIUGB1uBbfEasITouM9ra8iMZSjVvHe5xGuX0VdVGUSAxSkrYK60soU6UkcTpuieDp0p4ZRpv9PD33O5gcBUxHXRqtRzZbbPs3vpe5Lx6qUmdVyw2WYiWDucpAUne1rgcMyuMXwpJvO3sV9DYNTUsQ5Wy3Vu+8e+/iW/0U0KJMuTPmT5CHSt0ma6rkpAyHqpNnzAu1tDGFYdxxMquZWfC2vvOXJuNFUZR1XjdfbzHGFVyPvarmJUFJMo5Skggn1AYEcwe4x7D18uSNddNdH0r+1I5R6StuZ9TUTJMtakSUKKTlJBWoWU/7ruANGD7472Fw0cqlJXbOSURC1JuCQ9ixax1do3Sp3Wq+v0+R5YvOzmKmpoRhVPRIXUzZjmd+6C4Wo6hSXZ9ANzloxVIZKvWzlovffu/OA8Dt2wewkjDpSWAXUENMnEXPJL+ygWDDheOfWrSqSu/cepFtio9FuP8A4Y/UPAwBrgo9X71fKAJ4QeWg3nW3l4AwZZ5d54EGANig8tecAYyHl8dLfTSAEWN7U09MrJMUSvelAKikEWckgB+BLxVUr06ekma8Nga+ITdON17l8TbCMflVkuaqVmZAIVmtcgkMxL6x7TqxqK8SGJwtXDyy1FZ2vun8iDsPKSugmJWWSpSwouzApSDfdbfHlLsEa/rGcj2zlITWoNPMUQEOJi0oHWc5SlIDKSwBuO2K+jKdBQlClK6vbfidnBUKtfEXq2inBq+n7ttLmmMLUPswBSkqp1gkAlgVspgpRAcEi7s9mLEbI0k5Wvt9CvA9HRljJ03Oypu97dz56Df0ZYYMxnLnSJWSo0mTWUwyqLS/ZU4sCdDfdGPE4eU8RGqpJJcLJ9/HgZ8Q3TnVg43zSbTT0s3psXTGa6UvF6VaJiVpSgOUKCgC08t1Xu26I1HevDz+ROgmuj61++PzKL6Xtu53TGlkrKAkesUmxuHCQd1iCSLl47WEw6ks8jkM5PmL5nObV3u/bxjqdXpa3y+VrHli77J4vNrpiKSuxKbIpky1F8wSFZb5VLJG7MXVm0aMNanGks0Ypv8AOH5YDj0dYxMpaitk4fSfbgVvJmDq5UgqCStakhgUtYsCQW1eIYmGaMJVHldtf+gvA6j6Odmp9MaqorOj+01U3Oroy4SnUJdrMSrR7NcxjrTjKyjskeoukUnok2g1R2H5QAww4+rR+kefGAJcAEAEAVH0g4nNQmTTyC0yoVlzAsQHSlgRdLlQdQ0AO+8Z8ROSSjHdux0ej6NOTlVq6xgr273wXmMtn9lpFLLyhIWsgZlqSHPID8qRuSPibxZSpRpq0TPisXUxM80/JcFyJuLYaJshclJCMzMcrgMQr2QRwicldWM8XlaZzTaiX/tFPSFeZFNLTmPsjOxWpTPYt0Y13mOJ0vWcKeVd3z0+R9B0bSXUyqveUreS1fx0LAdg5U2kLKWidNShSlklbEdYJyk3F21ewjqYKisPCKS1sr8zBHpKpCvGpuot2Xg/HcVbF7OmbXzaorUkSilKRlIzEyikkKO4ZjuNxGrNpYohi5Qw0sOlpJp35Fgnej6ly9RK33PMU0ZHhKLd2vmXR6WxkYqKnovBfYm7N7MIplFQQASG1KjbQ3090W06UKfZVjNiMVWxDTqyvY+eq3YuYJeITSs9JRz8syWpLPLUS0wLJYk2OVtL7xHcpYlKUI8Gvja30MpUnjoOSPTq/wD6dqBZq6idfo0SchO4qUpJA7QEHvjk4+Sso/m1gjvsc09CAFmP/hj9Q8DABgv4Y7T58IAZwAQAQAh22xhVLSqWiy1EISTdiXJLbyEhRHNopr1OrpuSNmAwyxFeNOW3HktSJslsqiSgTZw6SoWMyirrZc1yA+/irU9lo8o0VDV6ye7PcZjXXtCKtBbL797LGqnTlUlICXBFg2obdF5iOX7YUKqeRIoekz9IsrWycoIJShDpcuB1ldqeUc7HVOpo2T737v5O10XHPOdZrZJLm9E/Id4JshJnSFzFZwtaZktKsyjkSxl2SSxvmPviHRFHJQjUa/U9fzysU4rFzjWyxekWnbxXxK5Q7K9JiMmSZrfZ5SlFQT7eSekMBm6r+9o6+d6+JWukJKdWaXrE1yuXmu2JpZi1zFJWVrJUfWKAc9mgjLPDUpvNJakaPSWKowUKc7JeC+x44LsfLkzQvImz6qUrUNYKLCJQo04O8UV18bXrpRqSuvzuOd+kLYkJOLVtSEgHo1UszOXzdULRkBu/shxZnjp0K7ThCPn77mNo408drOj0s/o02bTX18uTMSTJAUuaxI6oBYOLh1FI98YcVVcIXW/4/wA5nh9RYXhkmmliVIlolyxolIYdp4nmbxxm23dkiXHgCAEm0GqOw/KAItDXFFjdPDh2fSAH0ieFAEFx588YA94AIAqu3uDTJqJU6RedIVmSNSQ6VWG8gpSW3gEbxFFenKSUo7rU34DEQpylCr2Jqz8O5+RFw/0iyCAmeiZKmCyhlzAHewHX70iILF09p6PxRdLoiu9aVprvTQ7ptqqNelRLB4LOQ9y2MXRqwls0YqmEr0+3BryZz3DqddTOqKopeUubksQ7KULMSHOToxbfHHxGHdeoqrayKV3yXcditXWGowofuyX85a6nQpmOahMtiC3rFJSLahIQVlRHIe+Nk+kqSV43f54nCyM1p8aN80sFiE9RY11b1mS4DOI8j0nS/cmhkZleOKfqyhYscyi4P/tIWB7y/KEuk6aeib+HzGRk3D8STNtooXZwQRoSkixD24izgPGqhiIVleP8kWrFN9NyVjCp3RixXL6UjXJmF+dwgdkb8K0qqb/HwIs5T6NNiJWIGpVOE1NOhAyzU2ImZgSBYpV1QoEMWccjGqtiasYpStfjy4XB33ZTBKejp0SqVLS9XPtKVvUonUn6AWaOfOcpvNI9HERAQAsx/wDDH6h4GAFFJVqlm2m8bv4HnAFgpKoLDp944QBJBgDMAJNsMGNVTKlpbOCFIfQqD2PAEEpfc7xVWp9ZBxNWCxPo9eNS17b8noyvYVt2JKUyayVMRNQAkqYXazlJIL/pCgdQbtFKxSjpVVn8DbPouVR5sLJTjzs1zTH9NthRL/r0p/WFS/8AOBFscRSltJGOpgMTT7VN+6/xRTMRRMrsSmrkBMxElACWUL2IDEliCpUzf+WObj6E8VmhTe1vudShUjhMLDOu22/HTT+TotJLTIkoSpQAQhIKiWFgAS54mOrCKhFRWyRwpScpNviUnBqxH3tNW/U6GYnMxyuZ6VABTMXAJtHjrU1vJe9HlmW2biqj+HLcftLJQ/YAlSm7QOTxjq9JUoO0deW3vJKDMy8XSPxgJf7zug/4mBB/UBydjFlDHUquzs/E8cWjnP8A6gKacunppiXVTIWelSk6qUAJSuY9of4o6uGkot2dnbRkGVXY30SqraLp5kxVOtcwKlEpzvJbUpzJ9okEF/y8FPGieNlFpXvpr4vmLHWtgdlaWgklNM6lKPrJq/bURoNAyQ9gPiXMYqtWVR3kEi0xWehABACTaHVHYflACmAPalqVILj3jjAD+jrAsONd43jz3QBLBgDMAULazaKTOVNo0UpqJoOVQIIymxcZevvF+qOcZ6tXXIotv4e86OFwbcVXnUUI9+707lxKXM2amU02QqrC5cmYu4SsFkuMwLOzAuzklIUxcRjdLLJOolZ/DmdmGMdWnOOGm3KKvqt1xsl9V5HUKOhk9GhNEuUUoKjZecZlBs5UCSVBzrq+60aa+GVWkqcXZXPm6tWpKo5VNZeItGK0kkqRLqFpUCQSqWVIUsE5syghzd3IO+PKnRdKa0TRn9IinZsxS4gkJXMKpEwS0EkdKl96lkJAJKlc8u6wjC+iqr0vYtVWNrlAxWrmLXLUZXSZ1Mq4aUnXqg/lGjDhxMd+hh40IKEVz8eZyp1HUk23buLZg0/NJzTFsUKUyiplMkIu7uVBC1DicqOEfP46PUYl9Vptt4/S6Ojh5OdNORA9KONLn06KaWkmYmYOnb2QUiwB/MCohVgWa4BsOzRl1tNVIrRkZ1IRllb1L3htNLl0EuXJUFS0SgkKSXBYMS44l398SJoY4WPVI7IAlQAQAtx/8MfqHgYAQQBvJmlJdJYwA+oa8L5K4cezj4wBPSYAzAC/GpstMsmaEdG1zMbKO/fHK6TxOMpRSw1PM+/gvK/8FlKCk7HKquVhOcS5f2qUlm6RCrb75FkqIHZ3xCj1Lgs7bfe0tPDTT58z6GmukoRurbdnZtclZ/U6PSYZJpJCvswYzMoC3KySpkoUSdUh8zaax0J5KFKUorY4NbEVcRJSqSuxJOxqSJy0zZ5dKiElQKlBgAWZIRLL5r3JHCOVOGLxEE7XXkl/JXmhF2ue9BiEuatpcxUwFSlHIpSlMAEoDpvl1J4E3aMqw1WTyqOpO6KRtXiq5pXMlyzOAU0uWSwyu2brbzdT63A3R9JgMIqFFO36nucuvV6yplbsixbGYgpGdBcoSZbJFyOk6ROVN7AqSjkLnfHM6Zw8IzjKKs2nfyt9zTgqkpRafAg+kapK6b7JKdRC0qKFMFSwkFk5nZQNmDuBvIZtHR1StWh+paLj3llapCm9WXbYmolqoadCFOZUmXLWNClSUAEEHs13xvaa3PIyUldE3AR6s6+0fAR4SGUAEAEAJdodUdh+UAKIAIA3lLKSCkkHl5vADyhr81jZfD+fhrADEGANUywCSAAVakC5swfja0AeNfQS5yMk1CVp1ZQe+4jgeYjxpNWZKE5QeaLs/AqONej+n6Na5AmS5qUlSWWVOoCwdYUoe4iKPRad7rTkzeulcTlyzaku6ST/AJ+JRp2AzJagtC1FHtMSSF8QBmULDrOyXAVwjRSpzpyX624+P3OfisRQxFN2oqM++N1z0PKiK1D1gDuG077EjsMaaPWNf+S1/A52LWHU16O21bW9r38hkvo1S5SJckiozMpYVaY7pSOLklPABt7BvMjjNzb/ADlsM8ZwVNLU2nqm08xclQllSCXGvtpTcEi6bDcDreMWJwKxEusi7P7F0K3UfokhXgtVLmCoQVrTOkXZQBTNS4SpT6pWVl72OYMNYlOvUo1YU4pZHp4o8dCM6bqN67l12UxeWmnVTkLEwlahbqkEvYjS1y7XdneNFWLvclhpxcVFbl7pEshA/dHhFRpPWACAFuP/AIY/UPAwAggAgDILaWgBzQ4i7JW4VuOj256eBgBqlUAIMf2SlVc+XNmrmZUJy9GlTJN3B4pNyCUsTa9oqqUY1LZjVhsZUw6fV2TfG2vkSqnZynVTqp0ywiWb9QAEKFwtyC6nu5d97xJ04uOS2hCGIqwqqqn+pcXqVtexlXLATIrlZUtlSoKAS2jXUAGswS3KM08LKUcmbTxX/Rs9Nw83mqUVfwk18NSmzKeqUQOjSuap0v1kqzANe6EqXZnILltXi6n6RTslbL5marHo2qnZSUvJr7kaQVmYcyEhIdlb9WA4uzvwMb4uUpNSWnBnFqRpQpxcJvPxVrW8+IxQqSJK0qkvOJBRNBbIm1iOTE2F3OkeSpuU1K+xGFWCpuLWp7rROpSkqABnS0qSMyw18yHZgJgJdmU3LWKq1GnidJLYti5YfXdMre1GLLQVTQoJUtblN5lspuSrrFIASAbaHlFdKLw8VSXBb97ZOMY125steyOMGRMBKVETsiSEtwVlsbuFKFwdHtvi2rGo5KWmW2vfchh6kY3hxudJwZLSU+/xMVm0nQAQAQAk2h1R2H5QApgBlT4OpSQSrK+4i/jAE2jwkIVmUcxGlm+d4A1xulBTnA6wIcjh/C0Aa4PNUpJcksoNd+D/ADgBtABABAFdxnAtVyRqXVLFus755Z/Kt7toSxsbmUZcGVzhfVblTqsNSpQmJ6NKgp1BYIkrILkTEgPJUfzWym/sksbLtK3AoyxlK9rP4MW1NPOppgWtBkqC8ySwyAklgk9ZBDFglyQGixOMlluUSjUpzz2+x7Yzjc2pEsTQj1b3SCMxLC4LswfQ3eEKeV3PKtd1I2sFbKTKoJa/6yfOVawK0oBASSd2aWgjt5mKZQUqqk91t7rF/ZoW7xtszhKkyVVMwJHSS0CWHU+VRC1khSQRonduMKk8xZQo5Ls6EgWHZFZoNoAIAWY/+GP1DwMAIYAn0WFqmDM+UbnDvz1gCZIwQAupWYcAG+LwBJxSlC0Fh1gLfSAF2DzlElJJIy8dG0bzugB8IAIAIAr+M4ETmXKvmuqW7AnXMg/lW9+BN7G8SUraMrnTvqtysV9NLqAekPQVIsqY3UUd3TJZ5a2/OzaFyGTE4tx22KpwjPSWjFWLYTOQ6lyEpllIGaR1pTAMVOCSH1dTROEo2s2U1qc82ZL3HrWbRz50gyZikrQSk5srKIScwDp6puBuFnj1UkndEZYmTi4tHlS4fJXS1k6fLRMCEJQjMkKyrU4ccDdERq6ySLMNpCUifsfhRmj7SW6OXnABtmUEskpIJCkB/acHMlmDR5Un+0lQopNTudDwseqR2RSayVABAFfq6udLVlK72NgG8IAh1FQpftF200HhAFkkUiAAQhLsNwgD3KoA0zk6eflAGFS3BBZj74A1lyEo0CR2ADsgD1ziANek5efc8AQ8RxQSSkKSs5nbKkkW4nQHSPUrnjdhTWbRTB7EvKlvbmJW2/gAn/yj1RXeQc3wQuTKmzl9IApalWOVIRLIfUk2NuKiYmmolTU58B9QoTIkCVNKVa9QdYBJLhICtUgcWHYGEVt3ZoirKzEtZs7STnMpRp1e7IX/AHCWH+EpiUakkVTw8JCug2dmLnJl1U2WullA5A6WU5cpA1ZwCrM7MACQbeuS4cTyNKV0pPRbFyxSelSUpQoElQ0vby0Vl41gAgBLik+bLV7fVU7MBbvEAL59WtYZSnGug19wgB1htKgy0EoSS2rA74AnuBAGufgPNoAAk7/OkAeUulQm4CR2ADtgD2ziAMdJ57vrAEWvr+iTmUlRDgdVJUb8RZhz7IHjdhTV7QrZ5cpTbytC2H/ans3xLL4kHN8EKpqplQoLIK1pcDokBKW4FZez7ipuUTVo8SuWeelh3glN9mQvpClAUcwlgvl/a/xEm7WtviEndlsIuKsyHXYbRVBJUgy1m5WlkF+bWUe0GCk1sJ04z3RX6nZeYFply6ofZ1LBmaA20OXephYggOziwafWceJT1DX6U9C5TVyZdP0UopCUpypSL+e2KjSMaRLIQOCR4QB7QAQBXcb/ABT2CAIBgC1oXYdg86wBhL9vx4HgB/KAN7+bfWADJz835wBkS/OnhAGQgQBtABAHlVTwhBUd38hAFbnV0xRcqPYCQO6AJ2EU6ZmZSxmLte+7e8AM/sMv+zT3CAD7DL/s0/8AaIA2lUqEl0oSDxAEAe0AEAJdodUdh+UAKIAseHraUjTQ/PiRAEi7+fp84A2D+bcO3nABkPHxMAZEsebceHbAGcggDaACANVqYEnQB4ArdViK1lwSkbgC1ubawB64VKExfX6zCzl9/PdADn7BK/s09wgA+wSv7NPcIAymjlguEJB10EAe8AEAEAV3G/xT2CAIEAOqueoSJZCiCWvv0MAQUVE9VwVkcgT4CANhMqP+ZrwP00+EANMUnKTKBdlOHb4wBGwsTFsozCwLEHfADiACAFtRiK0qIEokAs978N0AQ62rmTE5TLIvwV9IAXLlkagh+II8YAaYDOuUNrd+y0AO4AIAIAIAIAS7Q6o7D8oAUQA4ppqhTKIJBBYH3gWgCFLqZyvZKy3Bz4QBuV1H/M7j9IAamYsSCVWWE+/l74AX0HSzXaYRlbnq/wBIAfQAQBArq1aFMmWVBne/v0EAQ6jEJikqT0RD8laH3QAsXKUNUkDmCIAl4PPyzGZ81vjAFjgAgAgAgAgAgCu43+KewQBAgB/PpwZMsXZ0acyAde2AJtNTpQnKnSAPWANJssKDKAI4G8AEqUlIZIAHINAG8AEAEAEAQca/CPaPGAMYIn1QLXc398AT4AIAIAIAIAS7Q6o7D8oAUQA7ppQ+yq1uFG3EaeAgCbRUiZY6r3Z3gCTAGFJBBBDg6iANJUhKXypCX1YAaaaQB6QAQAQAQB41o9Wv9J8IAW7PpsotvF4AcQAQAQAQAQAQBXcb/FPYIAhypZUQlIcmAH9TLUJcsWLKQ7W0O74QBPgAgAgAgAgAgAgAgCDjP4Su0eIgDGC/hDtPjAE+ACACACACAEu0OqPf8oAUgPaAHhkLTTLSWfKbcBvD7zrADNGggDMAEAEAEAEAEAEAeNZ+Gv8ASfAwAu2e0X2iAG8AEAEAEAEAEAIcbkKz5mOVgH86QBBpp2RaVM7bvc0AWmSt0gkM4BbX4wBvABABABABABABABACfFK9CkFKS5JHHtgCXg6CJSXDan42gCbABABABABACnHZCjlUASA7tzbdACVJYg8IAtNFUZ0BTM/N4A94AIAIAIAIAIAIAIAX19egJWl3UxDX101gDywBBCVFrE290ANYAIAIAIAIAIAIAV1VDLc9VrPYkb+AMAMZKQEgDQAQBvABABABABABABAGDAFbwiWFTBmD7/fAFlgAgAgAgAgAgAgCDVUUsqBKQ5d2cP3QB7UMsJQAAwv4wBIgAgAgAgAgAgAgAgCtTE5p5BuCsj4wBZEhrDSAMwAQAQAQAQAQB//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2815193"/>
            <a:ext cx="3888432"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descr="C:\Users\ADAN\Desktop\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097" y="2815193"/>
            <a:ext cx="4514478" cy="363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712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DAN\Desktop\tip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48319"/>
            <a:ext cx="7416825" cy="303653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467544" y="332656"/>
            <a:ext cx="8035613" cy="1015663"/>
          </a:xfrm>
          <a:prstGeom prst="rect">
            <a:avLst/>
          </a:prstGeom>
        </p:spPr>
        <p:txBody>
          <a:bodyPr wrap="square">
            <a:spAutoFit/>
          </a:bodyPr>
          <a:lstStyle/>
          <a:p>
            <a:pPr algn="ctr"/>
            <a:r>
              <a:rPr lang="es-ES" sz="2000" dirty="0" smtClean="0">
                <a:solidFill>
                  <a:srgbClr val="0070C0"/>
                </a:solidFill>
                <a:effectLst/>
                <a:latin typeface="Arial"/>
                <a:ea typeface="Calibri"/>
              </a:rPr>
              <a:t>¿</a:t>
            </a:r>
            <a:r>
              <a:rPr lang="es-ES" sz="2000" b="1" dirty="0" smtClean="0">
                <a:solidFill>
                  <a:srgbClr val="0070C0"/>
                </a:solidFill>
                <a:latin typeface="Arial"/>
                <a:ea typeface="Calibri"/>
              </a:rPr>
              <a:t>QUÉ TIPOS DE </a:t>
            </a:r>
            <a:r>
              <a:rPr lang="es-ES" sz="2000" b="1" dirty="0" smtClean="0">
                <a:solidFill>
                  <a:srgbClr val="0070C0"/>
                </a:solidFill>
                <a:effectLst/>
                <a:latin typeface="Arial"/>
                <a:ea typeface="Calibri"/>
              </a:rPr>
              <a:t>INTERRUPTORES  TERMOMAGNETICOS EXISTEN </a:t>
            </a:r>
            <a:r>
              <a:rPr lang="es-ES" sz="2000" dirty="0" smtClean="0">
                <a:solidFill>
                  <a:srgbClr val="0070C0"/>
                </a:solidFill>
                <a:effectLst/>
                <a:latin typeface="Arial"/>
                <a:ea typeface="Calibri"/>
              </a:rPr>
              <a:t>?</a:t>
            </a:r>
          </a:p>
          <a:p>
            <a:endParaRPr lang="es-ES" sz="2000" dirty="0" smtClean="0">
              <a:solidFill>
                <a:srgbClr val="0070C0"/>
              </a:solidFill>
              <a:effectLst/>
              <a:latin typeface="Arial"/>
              <a:ea typeface="Calibri"/>
            </a:endParaRPr>
          </a:p>
        </p:txBody>
      </p:sp>
      <p:pic>
        <p:nvPicPr>
          <p:cNvPr id="6" name="Picture 2" descr="http://www.ingenieriainteligente.com.mx/productos/big/Protecciones-termomagneticas-3249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579" y="4869160"/>
            <a:ext cx="6048850"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782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AN\Desktop\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99" y="963283"/>
            <a:ext cx="7399455" cy="1889653"/>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31345" y="188640"/>
            <a:ext cx="8345111" cy="707886"/>
          </a:xfrm>
          <a:prstGeom prst="rect">
            <a:avLst/>
          </a:prstGeom>
        </p:spPr>
        <p:txBody>
          <a:bodyPr wrap="square">
            <a:spAutoFit/>
          </a:bodyPr>
          <a:lstStyle/>
          <a:p>
            <a:r>
              <a:rPr lang="es-ES" sz="2000" b="1" dirty="0" smtClean="0">
                <a:solidFill>
                  <a:srgbClr val="0070C0"/>
                </a:solidFill>
                <a:effectLst/>
                <a:latin typeface="Arial"/>
                <a:ea typeface="Calibri"/>
              </a:rPr>
              <a:t>¿CUÁLES SON LAS CARACTERÍSTICAS DE UN INTERRUPTOR TERMOMAGNETICO?</a:t>
            </a:r>
          </a:p>
        </p:txBody>
      </p:sp>
      <p:sp>
        <p:nvSpPr>
          <p:cNvPr id="6" name="5 Rectángulo"/>
          <p:cNvSpPr/>
          <p:nvPr/>
        </p:nvSpPr>
        <p:spPr>
          <a:xfrm>
            <a:off x="324975" y="2892055"/>
            <a:ext cx="8035613" cy="400110"/>
          </a:xfrm>
          <a:prstGeom prst="rect">
            <a:avLst/>
          </a:prstGeom>
        </p:spPr>
        <p:txBody>
          <a:bodyPr wrap="square">
            <a:spAutoFit/>
          </a:bodyPr>
          <a:lstStyle/>
          <a:p>
            <a:r>
              <a:rPr lang="es-ES" sz="2000" b="1" dirty="0" smtClean="0">
                <a:solidFill>
                  <a:srgbClr val="0070C0"/>
                </a:solidFill>
                <a:effectLst/>
                <a:latin typeface="Arial"/>
                <a:ea typeface="Calibri"/>
              </a:rPr>
              <a:t>¿CARACTERÍSTICAS DE TIEMPO Y CORRIENTE?</a:t>
            </a:r>
          </a:p>
        </p:txBody>
      </p:sp>
      <p:pic>
        <p:nvPicPr>
          <p:cNvPr id="9218" name="Picture 2" descr="C:\Users\ADAN\Desktop\AF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292165"/>
            <a:ext cx="7632848" cy="3449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367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31345" y="188640"/>
            <a:ext cx="8345111" cy="707886"/>
          </a:xfrm>
          <a:prstGeom prst="rect">
            <a:avLst/>
          </a:prstGeom>
        </p:spPr>
        <p:txBody>
          <a:bodyPr wrap="square">
            <a:spAutoFit/>
          </a:bodyPr>
          <a:lstStyle/>
          <a:p>
            <a:pPr algn="ctr"/>
            <a:r>
              <a:rPr lang="es-ES" sz="2000" b="1" dirty="0" smtClean="0">
                <a:solidFill>
                  <a:srgbClr val="0070C0"/>
                </a:solidFill>
                <a:effectLst/>
                <a:latin typeface="Arial"/>
                <a:ea typeface="Calibri"/>
              </a:rPr>
              <a:t>¿CÓMO SELECCIONAR CORRECTAMENTE UNINTERRUPTOR TERMOMAGNETICO?</a:t>
            </a:r>
          </a:p>
        </p:txBody>
      </p:sp>
      <p:pic>
        <p:nvPicPr>
          <p:cNvPr id="10242" name="Picture 2" descr="C:\Users\ADAN\Desktop\er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68535"/>
            <a:ext cx="5112568" cy="562881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ADAN\Desktop\rwwrrr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196752"/>
            <a:ext cx="3456384" cy="2736304"/>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C:\Users\ADAN\Desktop\rwrwr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4077073"/>
            <a:ext cx="3384376"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629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07975" y="260648"/>
            <a:ext cx="8035613" cy="707886"/>
          </a:xfrm>
          <a:prstGeom prst="rect">
            <a:avLst/>
          </a:prstGeom>
        </p:spPr>
        <p:txBody>
          <a:bodyPr wrap="square">
            <a:spAutoFit/>
          </a:bodyPr>
          <a:lstStyle/>
          <a:p>
            <a:pPr algn="ctr"/>
            <a:r>
              <a:rPr lang="es-ES" sz="2000" dirty="0" smtClean="0">
                <a:solidFill>
                  <a:srgbClr val="0070C0"/>
                </a:solidFill>
                <a:effectLst/>
                <a:latin typeface="Arial"/>
                <a:ea typeface="Calibri"/>
              </a:rPr>
              <a:t>¿</a:t>
            </a:r>
            <a:r>
              <a:rPr lang="es-ES" sz="2000" b="1" dirty="0" smtClean="0">
                <a:solidFill>
                  <a:srgbClr val="0070C0"/>
                </a:solidFill>
                <a:effectLst/>
                <a:latin typeface="Arial"/>
                <a:ea typeface="Calibri"/>
              </a:rPr>
              <a:t>CUÁLES SON LAS VENTAJAS DEL INTERRUPTOR TERMOMAGNETICO</a:t>
            </a:r>
            <a:r>
              <a:rPr lang="es-ES" sz="2000" dirty="0" smtClean="0">
                <a:solidFill>
                  <a:srgbClr val="0070C0"/>
                </a:solidFill>
                <a:effectLst/>
                <a:latin typeface="Arial"/>
                <a:ea typeface="Calibri"/>
              </a:rPr>
              <a:t>?</a:t>
            </a:r>
          </a:p>
        </p:txBody>
      </p:sp>
      <p:sp>
        <p:nvSpPr>
          <p:cNvPr id="5" name="4 Rectángulo"/>
          <p:cNvSpPr/>
          <p:nvPr/>
        </p:nvSpPr>
        <p:spPr>
          <a:xfrm>
            <a:off x="307973" y="968534"/>
            <a:ext cx="8296473" cy="2862322"/>
          </a:xfrm>
          <a:prstGeom prst="rect">
            <a:avLst/>
          </a:prstGeom>
        </p:spPr>
        <p:txBody>
          <a:bodyPr wrap="square">
            <a:spAutoFit/>
          </a:bodyPr>
          <a:lstStyle/>
          <a:p>
            <a:pPr marL="285750" indent="-285750" algn="just">
              <a:buFont typeface="Wingdings" panose="05000000000000000000" pitchFamily="2" charset="2"/>
              <a:buChar char="ü"/>
            </a:pPr>
            <a:r>
              <a:rPr lang="es-ES" dirty="0" smtClean="0">
                <a:solidFill>
                  <a:srgbClr val="000000"/>
                </a:solidFill>
                <a:effectLst/>
                <a:latin typeface="Arial"/>
                <a:ea typeface="Calibri"/>
                <a:cs typeface="Times New Roman"/>
              </a:rPr>
              <a:t>Apto especialmente para el montaje en tableros de distribución de poca profundidad en instalaciones domiciliarias o de edificios.</a:t>
            </a:r>
            <a:endParaRPr lang="es-ES" dirty="0">
              <a:ea typeface="Calibri"/>
              <a:cs typeface="Times New Roman"/>
            </a:endParaRPr>
          </a:p>
          <a:p>
            <a:pPr marL="285750" indent="-285750" algn="just">
              <a:buFont typeface="Wingdings" panose="05000000000000000000" pitchFamily="2" charset="2"/>
              <a:buChar char="ü"/>
            </a:pPr>
            <a:r>
              <a:rPr lang="es-ES" dirty="0" smtClean="0">
                <a:solidFill>
                  <a:srgbClr val="000000"/>
                </a:solidFill>
                <a:effectLst/>
                <a:latin typeface="Arial"/>
                <a:ea typeface="Calibri"/>
                <a:cs typeface="Times New Roman"/>
              </a:rPr>
              <a:t>Segura y rápida conexión de los conductores de alimentación por el desplazamiento de las barras colectoras hacia la parte posterior.</a:t>
            </a:r>
            <a:endParaRPr lang="es-ES" dirty="0">
              <a:ea typeface="Calibri"/>
              <a:cs typeface="Times New Roman"/>
            </a:endParaRPr>
          </a:p>
          <a:p>
            <a:pPr marL="285750" indent="-285750" algn="just">
              <a:buFont typeface="Wingdings" panose="05000000000000000000" pitchFamily="2" charset="2"/>
              <a:buChar char="ü"/>
            </a:pPr>
            <a:r>
              <a:rPr lang="es-ES" dirty="0" smtClean="0">
                <a:solidFill>
                  <a:srgbClr val="000000"/>
                </a:solidFill>
                <a:effectLst/>
                <a:latin typeface="Arial"/>
                <a:ea typeface="Calibri"/>
                <a:cs typeface="Times New Roman"/>
              </a:rPr>
              <a:t>Bornes idénticos en ambos lados, para la alimentación alternativa por la parte superior o inferior indistintamente.</a:t>
            </a:r>
            <a:endParaRPr lang="es-ES" dirty="0">
              <a:ea typeface="Calibri"/>
              <a:cs typeface="Times New Roman"/>
            </a:endParaRPr>
          </a:p>
          <a:p>
            <a:pPr marL="285750" indent="-285750" algn="just">
              <a:buFont typeface="Wingdings" panose="05000000000000000000" pitchFamily="2" charset="2"/>
              <a:buChar char="ü"/>
            </a:pPr>
            <a:r>
              <a:rPr lang="es-ES" dirty="0" smtClean="0">
                <a:solidFill>
                  <a:srgbClr val="000000"/>
                </a:solidFill>
                <a:effectLst/>
                <a:latin typeface="Arial"/>
                <a:ea typeface="Calibri"/>
                <a:cs typeface="Times New Roman"/>
              </a:rPr>
              <a:t>Montaje y desmontaje sin herramientas.</a:t>
            </a:r>
            <a:endParaRPr lang="es-ES" dirty="0">
              <a:ea typeface="Calibri"/>
              <a:cs typeface="Times New Roman"/>
            </a:endParaRPr>
          </a:p>
          <a:p>
            <a:pPr marL="285750" indent="-285750" algn="just">
              <a:buFont typeface="Wingdings" panose="05000000000000000000" pitchFamily="2" charset="2"/>
              <a:buChar char="ü"/>
            </a:pPr>
            <a:r>
              <a:rPr lang="es-ES" dirty="0" smtClean="0">
                <a:solidFill>
                  <a:srgbClr val="000000"/>
                </a:solidFill>
                <a:effectLst/>
                <a:latin typeface="Arial"/>
                <a:ea typeface="Calibri"/>
                <a:cs typeface="Times New Roman"/>
              </a:rPr>
              <a:t>Una rápida y cómoda separación del sistema de interconexión es posible.</a:t>
            </a:r>
            <a:endParaRPr lang="es-ES" dirty="0">
              <a:ea typeface="Calibri"/>
              <a:cs typeface="Times New Roman"/>
            </a:endParaRPr>
          </a:p>
          <a:p>
            <a:pPr marL="285750" indent="-285750" algn="just">
              <a:buFont typeface="Wingdings" panose="05000000000000000000" pitchFamily="2" charset="2"/>
              <a:buChar char="ü"/>
            </a:pPr>
            <a:r>
              <a:rPr lang="es-ES" dirty="0" smtClean="0">
                <a:solidFill>
                  <a:srgbClr val="000000"/>
                </a:solidFill>
                <a:effectLst/>
                <a:latin typeface="Arial"/>
                <a:ea typeface="Calibri"/>
                <a:cs typeface="Times New Roman"/>
              </a:rPr>
              <a:t>Sistema variable de identificación.</a:t>
            </a:r>
            <a:endParaRPr lang="es-ES" dirty="0">
              <a:ea typeface="Calibri"/>
              <a:cs typeface="Times New Roman"/>
            </a:endParaRPr>
          </a:p>
          <a:p>
            <a:pPr marL="285750" indent="-285750" algn="just">
              <a:buFont typeface="Wingdings" panose="05000000000000000000" pitchFamily="2" charset="2"/>
              <a:buChar char="ü"/>
            </a:pPr>
            <a:r>
              <a:rPr lang="es-ES" dirty="0" smtClean="0">
                <a:solidFill>
                  <a:srgbClr val="000000"/>
                </a:solidFill>
                <a:effectLst/>
                <a:latin typeface="Arial"/>
                <a:ea typeface="Calibri"/>
                <a:cs typeface="Times New Roman"/>
              </a:rPr>
              <a:t>Indicación óptica separada de la posición del interruptor.</a:t>
            </a:r>
            <a:endParaRPr lang="es-ES" dirty="0">
              <a:ea typeface="Calibri"/>
              <a:cs typeface="Times New Roman"/>
            </a:endParaRPr>
          </a:p>
        </p:txBody>
      </p:sp>
      <p:pic>
        <p:nvPicPr>
          <p:cNvPr id="6146" name="Picture 2" descr="http://www.cooperativamonte.com.ar/cooperativa/imagenes/enre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014" y="4005064"/>
            <a:ext cx="7252389" cy="2354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926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3528" y="332656"/>
            <a:ext cx="8280920" cy="707886"/>
          </a:xfrm>
          <a:prstGeom prst="rect">
            <a:avLst/>
          </a:prstGeom>
        </p:spPr>
        <p:txBody>
          <a:bodyPr wrap="square">
            <a:spAutoFit/>
          </a:bodyPr>
          <a:lstStyle/>
          <a:p>
            <a:pPr algn="ctr"/>
            <a:r>
              <a:rPr lang="es-ES" sz="2000" dirty="0" smtClean="0">
                <a:solidFill>
                  <a:srgbClr val="0070C0"/>
                </a:solidFill>
                <a:effectLst/>
                <a:latin typeface="Arial"/>
                <a:ea typeface="Calibri"/>
              </a:rPr>
              <a:t>¿</a:t>
            </a:r>
            <a:r>
              <a:rPr lang="es-ES" sz="2000" b="1" dirty="0" smtClean="0">
                <a:solidFill>
                  <a:srgbClr val="0070C0"/>
                </a:solidFill>
                <a:effectLst/>
                <a:latin typeface="Arial"/>
                <a:ea typeface="Calibri"/>
              </a:rPr>
              <a:t>CUÁLES SON MARCAS DE INTERRUPTORES TERMOMAGNETICOS EN EL PERÚ</a:t>
            </a:r>
            <a:r>
              <a:rPr lang="es-ES" sz="2000" dirty="0" smtClean="0">
                <a:solidFill>
                  <a:srgbClr val="0070C0"/>
                </a:solidFill>
                <a:effectLst/>
                <a:latin typeface="Arial"/>
                <a:ea typeface="Calibri"/>
              </a:rPr>
              <a:t>?</a:t>
            </a:r>
            <a:endParaRPr lang="es-ES" sz="2000" dirty="0" smtClean="0">
              <a:solidFill>
                <a:srgbClr val="0070C0"/>
              </a:solidFill>
              <a:effectLst/>
              <a:latin typeface="Arial"/>
              <a:ea typeface="Calibri"/>
            </a:endParaRPr>
          </a:p>
        </p:txBody>
      </p:sp>
      <p:sp>
        <p:nvSpPr>
          <p:cNvPr id="5" name="AutoShape 2" descr="data:image/jpeg;base64,/9j/4AAQSkZJRgABAQAAAQABAAD/2wCEAAkGBxMSEhUUEhQTFhUVGBkYFBYVFhYUGhYWFR8YGBccGRcZHighGB4lHBcYIjEhJSkrLi4vFyAzODMsNygtLisBCgoKDg0OGhAQGzQlICQsLjQsMC00LDQ1Ly8tLS0sLywsLCw3LCwsLCwsLCwsLCw0LCwsLCwsLCwsLCwsLCwsLP/AABEIAGsB1wMBEQACEQEDEQH/xAAcAAEAAgMBAQEAAAAAAAAAAAAABgcCBAUDCAH/xABIEAABAgMBCA0LAwMDBQAAAAABAAIDBBESBQYHITEyUXEXIjRBVGFygZGSk7HSExRSc4KDobLBw9EWQlMVIzNiosJDRGOj4f/EABoBAQACAwEAAAAAAAAAAAAAAAAEBQEDBgL/xAA0EQACAQEEBggGAwEBAAAAAAAAAQIDBAURMRIUITJBURMVUmFxgaGxMzSRwdHhIkLwQ/H/2gAMAwEAAhEDEQA/ALxQBAEAQBAEAQBAEAQBAEAQBAEAQBAEAQBAEAQBAEAQBAEAQBAEAQBAEAQBAEAQBAEAQBAEAQBAEAQBAEAQBAEAQBAEAQBAEAQBAEAQBAEAQBAEAQBAEAQBAEAQBAEAQBAEAQBAEAQBAEAQBAEAQBAEAQBAEAQBAEAQBAEAQBAEAQBAEAQBAEAQBAEAQBAEAQBAEAQBAEAQHPuvdqBLNtRnhtcjcrnamjGdeReowcsjRXtNOisZvAhs9hKx0gwMW86I7/i38qQrNzZUVL67Efr+P2ct+ESbORsEew76uXvV4kZ3zX5L1/JkzCJNjK2CfZcP+SavEyr5r8l6/k35XCW7/qQAdJY8j4EHvXh2bkzfC+3/AGh9GTm490WzMFkZgcGvrQOpUUJByE6FHlHReBc0KyrU1OOTNxeTcQCdwiuhxHs83abDnNr5QitkkVzeJSVZ8VjiUVS+HCbjoZPn+jw2THcHb2h8Kzq3eeOu32PX9ElvRvjM6IhMMMsFoxOtVtV4hoWqrT0CysNsdpTeGGBIVqJxG7775zJGGBDD/KB2V1mlmzxGucttKlp4lfbrc7No/wAcccSO7JjuDt7Q+FbdW7yv67fY9f0Nkx3B29ofCmrd467fY9f0Nkx3B29ofCmrd467fY9f0Nkx3B29ofCmrd467fY9f0Nkx3B29ofCmrd467fY9f0Sa9G+IzrYjjDDLBAxOtVqCdAWqrT0GWVhtjtMW8MMDvPdQE6AtRNbwRXeyY7g7e0PhUrVu8oOu32PX9DZMdwdvaHwpq3eOu32PX9DZMdwdvaHwpq3eOu32PX9FgysdsRjXtNWvAc08RFQozWDwL6ElOKksmeqweggPwlAV9MYSaPcGQA5oJDXGIRUA4jSziqFKVm2ZlDO+sJNKGK8f0eeyY7g7e0PhTVu889dvsev6GyY7g7e0PhTVu8ddvsev6LFYagHSopfo/UMleRcJLgSPN24iR/kO97KlKzd5QyvpptaHr+jDZMdwdvaHwpq3eeeu32PX9DZMdwdvaHwpq3eOu32PX9DZMdwdvaHwpq3eOu32PX9DZMdwdvaHwpq3eOu32PX9DZMdwdvaHwrOrd467fY9f0WK01CiHQIj1998pkvJ0hh/lLWV1mlmzxGud8FtpU9PEr7dbXZtH+OOOPpgRvZMdwdvaHwrbq3eV/Xb7Hr+hsmO4O3tD4U1bvHXb7Hr+iXXr3dbOQfKAWXAlr2VrQ72PFUEU+OhaakNB4FrY7UrRT0snxR2FrJYQFdxMJLgSPN24iR/kO97KlKz95QyvpptaHr+jq3sX5um4/kjBDNqXVDy7JTesjSvFSjoLHEk2O8naKmho4bOZL1oLUFARW7N/ctBJaysZw9CgaDxvP0BW6FCUu4rLRetGk8I/yfd+f/AEjcxhIjnMhQmj/Vaeemo7luVnjxZXTvqq92KX+8jW2Q5vRB6jvEs6vE8dcV+S/3mbEDCRMDPhQXarTfqVh2ePBnuN9VVvRT+pIL37+mTMVsJ0JzHvqAQ4PbiBOPIRk0Fap0HFY4k+y3pGtNQccGyXrQWoQHnEdTf7vqsGdh6LJgIDmXxXXbKwHRTjIxMb6TzkH1PECvcIaUsCParQqFJzfl4lLT86+NEdEiuLnOyk9w0AaFYRiorBHHVasqsnKbxZrrJrOzKXqzkQWmwH0OS1ZZ8HEFa3VguJMhYLRNYqH29z0i3oTrcZgOPJLHfAFOmhzPTu60r+nscialYkM0iMew6HtLe9e008iJOnODwksPEt+8PcMHU75nKDW32dZdvy0P9xO+tROKHuxuiN62J8xVlDdRxFo+LPxfuaa9GksbBPmTHKZ3OUS05o6K5NyfiifKMXZXWFnOl9UT7alWbiUF95w8/sQBSihMmMJNACToGNDKTbwR6eaRPQf1T+FjSXM99FU7L+g80ieg/qn8JpLmOiqdl/QeaRPQf1T+E0lzHRVOy/oWLgshObDj2gRtm5QRvHSoloeLR0FzRcYSxXEm0bNdqKjouJZM+fgrQ4QIYCAtPBldPyku6CTtoJxch9SOg2h0KFaI4Sx5nT3RX06Wg84+zJitBbBARu/66nkJRwB28X+23Uc49WvOQttGOlIr7yr9FQeGb2fn0KfU85IIAgPoGFmjUFVneLIzQyUBM57uUe9WayOFqb78TyWTwejID3CrWuI0gErGKR7VOUlikZeaRPQf1T+E0lzM9FU7L+g80ieg/qn8JpLmOiqdl/QeaRPQf1T+E0lzHRVOy/oX5DyDUqw7hZEAws5Jb3n21Ks3Eor7/wCfn9ivFKKAICRXj3Z82mRaNIcWjH6B6LuY/Alaq0NKJYXbaehrYPJ7H+S4lAOtCA+f5jPdyj3qzWRwtTffiSfBpu33b/otNo3Cyuf5jyZbKhHUFb4Rb43F5lYRo1v+Uj9xOOzqApXSTTexy6FPZpM5+9ba9LoYZcfwQNSSiNmRkYsZ1mExzzoaCaa9HOsOSWZtpUZ1XhBYnWF5k9T/AAHrw/EtfTQ5krqy1dj1X5NSbvdmoeN8CKBpDbQ6W1XpVIviap2KvDOD/wB4G1ePu+BynfK5ea24zZd3zUPP2ZcygHXhAYRNVVhrEwzNZMhAQDCxGNmAzeJe4622QPmPSpNmWbKK+5vCEfErpSznzs3oRIbZyCY1LAccbsgdQ2CfasrXVx0HgTLA4K0Qc8v9h6l1qvOxCA840FrwWva1zTlDgCDrBWU8MjzKKksJLFGMrLMhNDIbQ1orRoxAVNTQayjbe1iEIwWjFYI9lg9FD3Y3RG9bE+Yqyhuo4i0fFn4v3NNejSWNgnzJjlM7nKJac0dFcm5PxRPlGLsrrCznS+qJ9tSrNxKC+84ef2IApRQnfvD3fA1v+R61Vtxk+7Pmoefsy5VAOuCAIAgMI2a7UURiWTPn4K0OECGAgO9eTdPzebYSaNf/AG36nZDzOoelaq0dKJPu6v0VdY5PYy5lAOuCAqXCLdTy00WA7WCLHtnG/wCNB7KnUI4Rx5nLXrX6StorKOzz4kVW4qwgCA+gYWaNQVWd4sjNDJQEznu5R71ZrI4WpvvxPJZPBbGDPcfvH/RQa++dVdHy/myWLSWYQBAEBX2FnJLe8+2pVm4lDff/AD8/sV4pRQBAEBb94d2vOJYNcaxIVGPrlI/Y7nAprBUCtDRkdZdtp6ajg847H9mSVaixPn+Yz3co96s1kcLU334knwabt92/6LTaNwsrn+Y8mWyoR1BQl0YxfFiPOVz3E85JVlFYJHD1paVSUubZrL0ai1sGcSF5rZZTygc4xRv4ztTqs06CoVdPS2nUXRKHQYRzx2kuWgtQgNaJIQnPbEMNhiNzX2RaG9nZd9Z0nhga3Sg5KTW1cTZWDYEB5Rq5bQaN+oQysD1QwEBCcKUiXQIcUD/G4h3E2JQV6Q0e0pFnlg8Cmvmk5UlNcH7lYqYc2EB27i31TMtQMfaYP2P2zebfbzFa50oyJtnt9ahsTxXJk7uNf9LxaNigwXaXY2H2t7nA1qNOhJZbS7s97Uamyf8AF+n1JZDeHAFpBByEGoOorQWiaaxRkhkICh7sbojetifMVZQ3UcRaPiz8X7mmvRpLGwT5kxymdzlEtOaOiuTcn4onyjF2V1hZzpfVE+2pVm4lBfecPP7EAUooTs3nTTIU5CfEcGsaXVccgqxwHxIWuqm4NImXfOMLRGUngtvsy0v1XJcIh/H8KF0U+R02vWftofquS4RD+P4Top8hr1n7aAvqk+EQ/j+E6OfIzr1n7aOyvBKMI2a7UURiWTPn4K0OEOze7cvzgTDAKvbBL2cpjmmg1io51rqS0cGS7JQ6ZTjxwxXkcZbCGEBdt6l0/OZWHEJq6ll/LbiPTl51XVI6Mmjs7FX6ajGXHj4mxd26Il4ESKf2t2o0uOJo6SFiEdKSR7tFZUaUp8ijIjy4kk1JJJJ3ycZKsjim23izr3LuZalpmO4YobWtZy3ubU8zfmWuUv5KJLo0MaFSq+GCXi2vt7nGWwhhAfQMLNGoKrO8WRmhkoCZz3co96s1kcLU334nksngse8K7svBlbEWKxjrbjQ1rQ0oolaEnLFI6O7LVRp0NGckniySfquS4RD+P4Wnop8ifr1n7aH6rkuEQ/j+E6KfIa9Z+2jbuddeBHJEGI19mlqlcVcncsSi45m2lXp1cdB44G8vJuK+ws5Jb3n21Ks3Eob7/wCfn9ivFKKA6t2rkGCyBEFbEaE14Oh1BbHSa8/EvEJ4trkS7TZ+ijCSykk/PicpeyIdq9G7Hmsy15O0dtYnJO/zGh5jpWurDSiTbBaegrJvJ7GXSDXIq87AoCYz3co96s1kcLU334knwabt92/6LTaNwsrn+Y8mWyoR1BRt8UiYEzFhkZHkt42uxtPQQrGnLGKZxdrpOnWlF8zmr2Rj1lpl8NwdDc5jhkc0kHpCw0nsZ7hOUHpReDJlcfCJFZRswwRB6TaNf0Zrvgo8rOnulvQvicdlVY96z/30J1ce78vND+1EBdvsO1cPZOXWKhR5QlHMu6FrpV1/B+XE6a8EgIAgCAIAgPOYgNiNcx4DmuBDgd8HKsp4bTzKKknF5Mqq+a8qNLkvggxIWUUxuYNDgMusc9FMp1lLY8zmLZdlSk9KG2PqiKLeVYQBAdW4d8EeVdWE/a78N2Np5t48YoV4nTjLMlWa2VaD/i9nLgWxe3fBDnIdpm1c2gew4y0nvB3ioNSm4M6myWuFohpRz4rkddeCUUPdjdEb1sT5irKG6jiLR8Wfi/c016NJY2CfMmOUzucolpzR0Vybk/FE+UYuyusLOdL6on21Ks3EoL7zh5/YgClFCEAQBAekDObrHesPI9Q3kfQCrDuzCNmu1FEYlkz5+CtDhCZ4LN1RPVH5mKPaN1FvcvxpeH3Rx78rmebzcRoFGu27OS+uLmNRzLZSlpRIl4UOhrtcHtXmcRbCETjBfdOzFfAccUQWmctuXpb8ijWiOzSLu5q+jN0nx2rx/wB7GxhSupUw5dpyf3H68YYPmPOFizx/se75r7tJeL+xAAFKKIs66ly/Nrjvh/ussc/luewnoycwUOMtKridJXodDd7hx2Y+OKKwUw5oID6BhZo1BVZ3iyM0MlATOe7lHvVmsjham+/E8lk8BAEAQE+wT58xyYfe9RbTwL25M5+X3LGUU6Ar7CzklvefbUqzcShvv/n5/YrxSigLZNxxNXLgw8VsQmOhnQ8NxdOMc6g6ejUbOqdnVexRhxwWHjgVO5pBIIIIxEHEQRlqpxyzTTwZ+IYLXwdXZ8tA8k47eDQa4f7TzZOYaVCrwwljzOpuq09JS0HnH24fgqyYz3co96mLI5mpvvxJPg03b7t/0Wm0bhZXP8x5MtlQjqCOX33rtnGhzSGxmijXHI4ZbLuKu/vVW2lV0H3EC3WGNpjitkll+GVVdO5caXdZjMcw71ch1OGI8ymxmpZHL1rPUovCawNNejSEBkx5BBBIIxgg0IPEUMptPFE4vWv7e0thzRtMOIRf3N5XpDjy61GqUFnEu7Fesk1Ctlz/ACWS01FRjByKIdCfqAIAgCAIAgOHdm9SWmal7LLz+9m1dz7zucFbI1ZRIdosFGttksHzRBrs3gTEKroJEZugbV49k4jzGvEpMbRF57Clr3RVhth/JepEojC0kOBBGIgihB4wci3lS04vBmKGDv3jT5gzkLHiiHybhpD8Q/3WVqrRxgyfdtZ07RHk9n1/ZcqgHXFD3Y3RG9bE+Yqyhuo4i0fFn4v3NNejSWNgnzJjlM7nKJac0dFcm5PxRPlGLsrrCznS+qJ9tSrNxKC+84ef2IApRQnbvMl2RJ2CyI1rmkuq1wqDRjiKg8YWuq2oNom3fCM7RGMlitvsy1f05KcGgdm38KF0kuZ0+p0OwvoP05KcGgdm38J0kuY1Oh2F9AL3ZTg8Ds2/hOklzM6pQ7C+h1F4JBhGzXaiiMSyZ8/BWhwhM8Fm6onqj8zFHtG6i3uX40vD7o72E25flIDYwG2hHHyH0B6DT4rVZ5YSwJ170NOkprOPsyrlNOZNm5026DFZFblY4OHHTKOcYudYksVgbKNR0pqa4Gd2J8zEaJFd+9xIGgZGjmAA5liEdFYHq0VXVqSm+J1rw7l+Xm21G0hf3HaxmjrU5gV4rS0Yku7KHS103ktv4LDv83BH1M+dii0d9F9efys/L3RTSnnIBAfQMLNGoKrO8WRmhkoCZz3co96s1kcLU334nksngsvB9ciBFlLUWDCe624VcxrjQU3yodaclLYzpLss9KdDGUU3iyS/pyU4NA7Nv4WrpJcyw1Oh2F9B+nJTg0Ds2/hOklzGp0OwvobMlc2DBqYUKGy1lsNDa0yVprXlybzNlOjTp7kUvA21g2lfYWckt7z7alWbiUN9/wDPz+xXilFAXhetuOX9UzuCrqm8ztLH8CHgvYgGEi4vkowjsG0jZ3FEGXrDHrDlJoTxWBRXtZtCp0kcpe/7IcpBUHUvbuqZWYZFGbWjxpYc786wF4qQ0o4Eqx2h0Kqnw4+BzozqucRkJNF6WRHm8ZNolGDTdvu3/RabRuFnc/zHky2VCOoCA8pqWZEaWxGte05Q4AjoKym1keZwjNYSWKIddfB3BfUy7zDPouq9v5HxW+NoazKmvc9OW2m8PYgt2b35iVP91hs7z27Zh597UaFSYVIyyKS0WOrQ31s58Dlr2RQgLcwcz5iyYa41MJxZ7IoW9ANOZQa8cJHV3VVc7Ok+GwlC0lkfhNMqA/UAQGESK1tLTgKmgqQKnQK7+JMDDklmZoZCAICvcKsvDHkXgARSSDTK5gG/poadKlWdvaihvqEMIy/t9ivVKKA6l7EIum5cD+Vh5mkOPwBXio8IslWKLlaIJc16bS8FXHZlD3Y3RG9bE+Yqyhuo4i0fFn4v3NNejSWNgnzJjlM7nKJac0dFcm5PxRPlGLsrrCznS+qJ9tSrNxKC+84ef2IApRQnfvD3fA1v+R61Vtxk+7Pmoefsy5VAOuCAIAgMI2a7UURiWTPn4K0OEJngs3VE9UfmYo9o3UW9y/Gl4fdFmTUu2IxzHirXtLXDicKFRE8HidHOCnFxeTKJujJugxXwnZWOLTx0yHnGPnVlGWksTia1J0puD4GssmoIC2sHVy/IyoiEbaMbR5AxM+FT7Sg15Yyw5HVXVQ6OjpPOW3y4f7vNu/zcEfUz52LFHfRtvP5Wfl7oppTzkAgPoGFmjUFVneLIzQyUBM57uUe9WayOFqb78TyWTwWxgz3H7x/0UGvvnVXR8v5sli0lmEAQBAV9hZyS3vPtqVZuJQ33/wA/P7FeKUUBeF6245f1TO4KuqbzO0sfwIeC9j0u7cxszAfCd+4bU+i4Y2np+qxCWi8T1aaCrU3B8Sj5iC5jnMeKOaS1w0EYirFPFYo4ucHCTjLNHmsnkICV4NN2+7f9FotG4Wtz/MeTLZUI6gwZFaSQHAkYiAQaHj0JgYUk8jNDIQGEaE17S1wDmkUIIqCDpCJ4GJRUlg8ihroMY2LEEM1YHuDDlq0EhuPfxUVnHHBYnD1lFVJKOWLwNdZNZaOCyERLRHHI6KaczWqHaN46a5k1Rb7/ALImajlueE0wmmIHWK/QoeZYnuh6CAiGFDcjfWt+V632feKm+PgLxXsyupK7cxB/xxojRotEjqnEpThF5ooKdqrU92TOvAv8nW5XsfymN/40Xh0IEuN7WlZtPy/BnFv/AJwigMNvG1mP/cSFhWeBmV72hrZgvIjs9OxIzy+K9z3Hfdo0DQOILdGKisEV9WrOrLSm8Wa6yaywcGtwHB3nUQUFCIIO/XE52qmIaalRa9T+qL+6LI0+mkvD8lhqKXxQ92N0RvWxPmKsobqOItHxZ+L9zTXo0ljYJ8yY5TO5yiWnNHRXJuT8UT5Ri7K6ws50vqifbUqzcSgvvOHn9iAKUUJnBiuYQ5ri1wyFpII3sRCw1jmeoycXjF4M2f6tMfzxu0f+VjQjyNus1u2/qx/Vpj+eN2j/AMpoR5DWa3bf1Y/q0x/PG7R/5TQjyGs1u2/qyc4L5uJEdH8o976CHS05zqVt1pU4lGtCSwwLq56s5uek28s/MnkbNdqKjIu5ZM+fgrQ4QmeCzdUT1R+Zij2jdRb3L8aXh90WioZ0pWmFG5dmIyO0YogsP5Tc3pb8il2eWzROdvmhhJVVx2Px/wB7EGUkpDfuFc4zExDhD9ztsdDRjcegFeJy0Ytkiy0XWqxhz9i84bA0AAUAFABvAZFXHaJJLBHCv83BH1M+di20d9EK8/lZ+XuimlPOQCA+gYWaNQVWd4sjNDJQEznu5R71ZrI4WpvvxPJZPBsQJ+KwUZEiNGWjXuaK6gV5cU80bY1qkFhGTXmen9WmP543aP8AymhHketZrdt/Vj+rTH88btH/AJTQjyGs1u2/qx/Vpj+eN2j/AMpoR5DWa3bf1ZdtyXEwIRJJJhsqTjqbIVdLNnZUXjTj4IhOFnJLe8+2pNm4lLff/Pz+xXilFAXhetuOX9UzuCrqm8ztLH8CHgvY6i8EkrfCdcWy5sywYn0bFpvOGa7nApzDSpdnn/U56+LNg1Wjx2MgaklGEBK8Gm7fdv8AotFo3C1uf5jyZbKhHUFMX2RnMno5Y5zTbytJByDfCn0knBYnIW6co2qbi8Np+St907DxCO4j/WGv+LgT8Vl0YPgIXjaY5S+u06DcIM5/4j7B+jl41eJv64tHcaF0r7puO0tdEstOItYAyusjHzVXqNGMTRWvG0VVg5YLu/2JwltIJsSEk+NEbDhtLnONAPqdAGlYlJRWLNlKlKrNQitrLtuHc1stAhwW47AxnS443HnJKrpy0nidnZ6Ko01TXA315Nxg+ukAcY/+r0sDDx4Ga8mQgOJfdcV05AENrg0h4dVwJBoHCmLJlWynPQeJDt1mdop6CeG3Er6ZvCnW5rYb+Q8D57KlKvAoZ3TaI5JPwf5wNJ96U6Msu/mLT3FeumhzNLu60r+nsYNvWnD/ANvE5wB3lOlhzMK77S/6M3pS8WdflY2GNL3t7m1PwXl14I3Quq0yzWHi/wAYkruHg/gwiHR3eVcP20owaxldz4uJaJ128thaWe6KdN6VR6T9CZAUyLQW5+oCsLoXhTT4sR4MGjnucKvNaOJI/bxqZGvFLA5urdNec5SWG1s19jyb0weu7wrOsRPHU9fmiXXi3AiyjYoi2NuWkWSTkrWtQNK0VpqbWBa3dZJ2eMlPjyJStJZESv6vcjThgmFY2gfatEjOs0pQHQVvo1FDHEq7ysdS0aOhhsxz8iK7Hk3pg9d3hW7WIlZ1PX5obHk3pg9d3hTWIjqevzQ2PJvTB67vCmsRHU9fmhseTemD13eFNYiOp6/NDY8m9MHru8KaxEdT1+aJTeLe5GkzFMWxtwyzZJObarWoGkLTWqKeGBZ3bY6ln0tPDbhkSyIKgjSCtBZvIqoYPJvTB67vCpusROZ6nr80SK8m9aPKRnPi+TslhaLLiTWrTvgaCtVWqprBE+77BVs9RynhhgTVRy4OVfPcvzmWiQhnEVZy242496uTnXunLRkmRrXQ6ajKHHh4lY/ome/g/wDZC8amdNDmc11Zauz6r8kuvAvZiSzokWOyy8gMYLTXUblcdqSMZoOY6VorVFLYi2uyxTouU6iweS/yJqo5cHKvoue+YlYkKHS0+zS0aDE5pOPUF7pyUZJsi2yjKtRlCObw9yvdjyb0weu7wqVrESi6nr80Njyb0weu7wprER1PX5otVgoAOJQjplkZIZKrjYP5suJrBxknPO/7KmK0ROZldFdyb2GGx5N6YPXd4VnWImOp6/NDY8m9MHru8KaxEdT1+aGx5N6YPXd4U1iI6nr80Njyb0weu7wprER1PX5obHk3pg9d3hTWIjqevzRZ9z4JZChsdSrWNaaaWgAqG3izpKcXGCT4Ijl/d70ac8j5KxtLdq0SM6zSlAdBW6jUUMcSuvKx1LRo6GGzHPyInseTemD13eFbtYiVnU9fmiyriSroUvChupaYxrXUxioFDRRJPGTZ0Nng6dKMHmkjdXk3GtdKSbHhPhPzXih4tBHGDQ8yzGTi8Ua6tKNWDhLJlZHB5N6YPXd4VM1iJzjuevzR+bHk3pg9d3hTWIjqevzR3Lzr0piVmPKRTDs2HN2riTU0piIGha6tWMo4Im2C76tCrpywwwJ2oxdFe3y3jR40eJGhvhkPNbLiWkYgNBBUqnXSWDKK2XXUq1HUi1tI7GvLnm/9GvG18M/C1X4Laq0OZXyuy0r+vqjXdevOD/t4nQD3LPSw5mt3faV/RnpCvRnXZID+csb3kJ00OZ6V3Wl/09js3OwdR3GsZ7IY0N27voB0la5WhcCXSuao99pepO7hXAgSjaQm4znPdjc7Wd4cQoFGnUcsy7s1kp2dYQXmdReCSEBhEPETqWUYZmsGQ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AutoShape 4" descr="data:image/jpeg;base64,/9j/4AAQSkZJRgABAQAAAQABAAD/2wCEAAkGBxMSEhUUEhQTFhUVGBkYFBYVFhYUGhYWFR8YGBccGRcZHighGB4lHBcYIjEhJSkrLi4vFyAzODMsNygtLisBCgoKDg0OGhAQGzQlICQsLjQsMC00LDQ1Ly8tLS0sLywsLCw3LCwsLCwsLCwsLCw0LCwsLCwsLCwsLCwsLCwsLP/AABEIAGsB1wMBEQACEQEDEQH/xAAcAAEAAgMBAQEAAAAAAAAAAAAABgcCBAUDCAH/xABIEAABAgMBCA0LAwMDBQAAAAABAAIDBBESBQYHITEyUXEXIjRBVGFygZGSk7HSExRSc4KDobLBw9EWQlMVIzNiosJDRGOj4f/EABoBAQACAwEAAAAAAAAAAAAAAAAEBQEDBgL/xAA0EQACAQEEBggGAwEBAAAAAAAAAQIDBAURMRIUITJBURMVUmFxgaGxMzSRwdHhIkLwQ/H/2gAMAwEAAhEDEQA/ALxQBAEAQBAEAQBAEAQBAEAQBAEAQBAEAQBAEAQBAEAQBAEAQBAEAQBAEAQBAEAQBAEAQBAEAQBAEAQBAEAQBAEAQBAEAQBAEAQBAEAQBAEAQBAEAQBAEAQBAEAQBAEAQBAEAQBAEAQBAEAQBAEAQBAEAQBAEAQBAEAQBAEAQBAEAQBAEAQBAEAQBAEAQBAEAQBAEAQBAEAQHPuvdqBLNtRnhtcjcrnamjGdeReowcsjRXtNOisZvAhs9hKx0gwMW86I7/i38qQrNzZUVL67Efr+P2ct+ESbORsEew76uXvV4kZ3zX5L1/JkzCJNjK2CfZcP+SavEyr5r8l6/k35XCW7/qQAdJY8j4EHvXh2bkzfC+3/AGh9GTm490WzMFkZgcGvrQOpUUJByE6FHlHReBc0KyrU1OOTNxeTcQCdwiuhxHs83abDnNr5QitkkVzeJSVZ8VjiUVS+HCbjoZPn+jw2THcHb2h8Kzq3eeOu32PX9ElvRvjM6IhMMMsFoxOtVtV4hoWqrT0CysNsdpTeGGBIVqJxG7775zJGGBDD/KB2V1mlmzxGucttKlp4lfbrc7No/wAcccSO7JjuDt7Q+FbdW7yv67fY9f0Nkx3B29ofCmrd467fY9f0Nkx3B29ofCmrd467fY9f0Nkx3B29ofCmrd467fY9f0Nkx3B29ofCmrd467fY9f0Sa9G+IzrYjjDDLBAxOtVqCdAWqrT0GWVhtjtMW8MMDvPdQE6AtRNbwRXeyY7g7e0PhUrVu8oOu32PX9DZMdwdvaHwpq3eOu32PX9DZMdwdvaHwpq3eOu32PX9FgysdsRjXtNWvAc08RFQozWDwL6ElOKksmeqweggPwlAV9MYSaPcGQA5oJDXGIRUA4jSziqFKVm2ZlDO+sJNKGK8f0eeyY7g7e0PhTVu889dvsev6GyY7g7e0PhTVu8ddvsev6LFYagHSopfo/UMleRcJLgSPN24iR/kO97KlKzd5QyvpptaHr+jDZMdwdvaHwpq3eeeu32PX9DZMdwdvaHwpq3eOu32PX9DZMdwdvaHwpq3eOu32PX9DZMdwdvaHwpq3eOu32PX9DZMdwdvaHwrOrd467fY9f0WK01CiHQIj1998pkvJ0hh/lLWV1mlmzxGud8FtpU9PEr7dbXZtH+OOOPpgRvZMdwdvaHwrbq3eV/Xb7Hr+hsmO4O3tD4U1bvHXb7Hr+iXXr3dbOQfKAWXAlr2VrQ72PFUEU+OhaakNB4FrY7UrRT0snxR2FrJYQFdxMJLgSPN24iR/kO97KlKz95QyvpptaHr+jq3sX5um4/kjBDNqXVDy7JTesjSvFSjoLHEk2O8naKmho4bOZL1oLUFARW7N/ctBJaysZw9CgaDxvP0BW6FCUu4rLRetGk8I/yfd+f/AEjcxhIjnMhQmj/Vaeemo7luVnjxZXTvqq92KX+8jW2Q5vRB6jvEs6vE8dcV+S/3mbEDCRMDPhQXarTfqVh2ePBnuN9VVvRT+pIL37+mTMVsJ0JzHvqAQ4PbiBOPIRk0Fap0HFY4k+y3pGtNQccGyXrQWoQHnEdTf7vqsGdh6LJgIDmXxXXbKwHRTjIxMb6TzkH1PECvcIaUsCParQqFJzfl4lLT86+NEdEiuLnOyk9w0AaFYRiorBHHVasqsnKbxZrrJrOzKXqzkQWmwH0OS1ZZ8HEFa3VguJMhYLRNYqH29z0i3oTrcZgOPJLHfAFOmhzPTu60r+nscialYkM0iMew6HtLe9e008iJOnODwksPEt+8PcMHU75nKDW32dZdvy0P9xO+tROKHuxuiN62J8xVlDdRxFo+LPxfuaa9GksbBPmTHKZ3OUS05o6K5NyfiifKMXZXWFnOl9UT7alWbiUF95w8/sQBSihMmMJNACToGNDKTbwR6eaRPQf1T+FjSXM99FU7L+g80ieg/qn8JpLmOiqdl/QeaRPQf1T+E0lzHRVOy/oWLgshObDj2gRtm5QRvHSoloeLR0FzRcYSxXEm0bNdqKjouJZM+fgrQ4QIYCAtPBldPyku6CTtoJxch9SOg2h0KFaI4Sx5nT3RX06Wg84+zJitBbBARu/66nkJRwB28X+23Uc49WvOQttGOlIr7yr9FQeGb2fn0KfU85IIAgPoGFmjUFVneLIzQyUBM57uUe9WayOFqb78TyWTwejID3CrWuI0gErGKR7VOUlikZeaRPQf1T+E0lzM9FU7L+g80ieg/qn8JpLmOiqdl/QeaRPQf1T+E0lzHRVOy/oX5DyDUqw7hZEAws5Jb3n21Ks3Eor7/wCfn9ivFKKAICRXj3Z82mRaNIcWjH6B6LuY/Alaq0NKJYXbaehrYPJ7H+S4lAOtCA+f5jPdyj3qzWRwtTffiSfBpu33b/otNo3Cyuf5jyZbKhHUFb4Rb43F5lYRo1v+Uj9xOOzqApXSTTexy6FPZpM5+9ba9LoYZcfwQNSSiNmRkYsZ1mExzzoaCaa9HOsOSWZtpUZ1XhBYnWF5k9T/AAHrw/EtfTQ5krqy1dj1X5NSbvdmoeN8CKBpDbQ6W1XpVIviap2KvDOD/wB4G1ePu+BynfK5ea24zZd3zUPP2ZcygHXhAYRNVVhrEwzNZMhAQDCxGNmAzeJe4622QPmPSpNmWbKK+5vCEfErpSznzs3oRIbZyCY1LAccbsgdQ2CfasrXVx0HgTLA4K0Qc8v9h6l1qvOxCA840FrwWva1zTlDgCDrBWU8MjzKKksJLFGMrLMhNDIbQ1orRoxAVNTQayjbe1iEIwWjFYI9lg9FD3Y3RG9bE+Yqyhuo4i0fFn4v3NNejSWNgnzJjlM7nKJac0dFcm5PxRPlGLsrrCznS+qJ9tSrNxKC+84ef2IApRQnfvD3fA1v+R61Vtxk+7Pmoefsy5VAOuCAIAgMI2a7UURiWTPn4K0OECGAgO9eTdPzebYSaNf/AG36nZDzOoelaq0dKJPu6v0VdY5PYy5lAOuCAqXCLdTy00WA7WCLHtnG/wCNB7KnUI4Rx5nLXrX6StorKOzz4kVW4qwgCA+gYWaNQVWd4sjNDJQEznu5R71ZrI4WpvvxPJZPBbGDPcfvH/RQa++dVdHy/myWLSWYQBAEBX2FnJLe8+2pVm4lDff/AD8/sV4pRQBAEBb94d2vOJYNcaxIVGPrlI/Y7nAprBUCtDRkdZdtp6ajg847H9mSVaixPn+Yz3co96s1kcLU334knwabt92/6LTaNwsrn+Y8mWyoR1BQl0YxfFiPOVz3E85JVlFYJHD1paVSUubZrL0ai1sGcSF5rZZTygc4xRv4ztTqs06CoVdPS2nUXRKHQYRzx2kuWgtQgNaJIQnPbEMNhiNzX2RaG9nZd9Z0nhga3Sg5KTW1cTZWDYEB5Rq5bQaN+oQysD1QwEBCcKUiXQIcUD/G4h3E2JQV6Q0e0pFnlg8Cmvmk5UlNcH7lYqYc2EB27i31TMtQMfaYP2P2zebfbzFa50oyJtnt9ahsTxXJk7uNf9LxaNigwXaXY2H2t7nA1qNOhJZbS7s97Uamyf8AF+n1JZDeHAFpBByEGoOorQWiaaxRkhkICh7sbojetifMVZQ3UcRaPiz8X7mmvRpLGwT5kxymdzlEtOaOiuTcn4onyjF2V1hZzpfVE+2pVm4lBfecPP7EAUooTs3nTTIU5CfEcGsaXVccgqxwHxIWuqm4NImXfOMLRGUngtvsy0v1XJcIh/H8KF0U+R02vWftofquS4RD+P4Top8hr1n7aAvqk+EQ/j+E6OfIzr1n7aOyvBKMI2a7UURiWTPn4K0OEOze7cvzgTDAKvbBL2cpjmmg1io51rqS0cGS7JQ6ZTjxwxXkcZbCGEBdt6l0/OZWHEJq6ll/LbiPTl51XVI6Mmjs7FX6ajGXHj4mxd26Il4ESKf2t2o0uOJo6SFiEdKSR7tFZUaUp8ijIjy4kk1JJJJ3ycZKsjim23izr3LuZalpmO4YobWtZy3ubU8zfmWuUv5KJLo0MaFSq+GCXi2vt7nGWwhhAfQMLNGoKrO8WRmhkoCZz3co96s1kcLU334nksngse8K7svBlbEWKxjrbjQ1rQ0oolaEnLFI6O7LVRp0NGckniySfquS4RD+P4Wnop8ifr1n7aH6rkuEQ/j+E6KfIa9Z+2jbuddeBHJEGI19mlqlcVcncsSi45m2lXp1cdB44G8vJuK+ws5Jb3n21Ks3Eob7/wCfn9ivFKKA6t2rkGCyBEFbEaE14Oh1BbHSa8/EvEJ4trkS7TZ+ijCSykk/PicpeyIdq9G7Hmsy15O0dtYnJO/zGh5jpWurDSiTbBaegrJvJ7GXSDXIq87AoCYz3co96s1kcLU334knwabt92/6LTaNwsrn+Y8mWyoR1BRt8UiYEzFhkZHkt42uxtPQQrGnLGKZxdrpOnWlF8zmr2Rj1lpl8NwdDc5jhkc0kHpCw0nsZ7hOUHpReDJlcfCJFZRswwRB6TaNf0Zrvgo8rOnulvQvicdlVY96z/30J1ce78vND+1EBdvsO1cPZOXWKhR5QlHMu6FrpV1/B+XE6a8EgIAgCAIAgPOYgNiNcx4DmuBDgd8HKsp4bTzKKknF5Mqq+a8qNLkvggxIWUUxuYNDgMusc9FMp1lLY8zmLZdlSk9KG2PqiKLeVYQBAdW4d8EeVdWE/a78N2Np5t48YoV4nTjLMlWa2VaD/i9nLgWxe3fBDnIdpm1c2gew4y0nvB3ioNSm4M6myWuFohpRz4rkddeCUUPdjdEb1sT5irKG6jiLR8Wfi/c016NJY2CfMmOUzucolpzR0Vybk/FE+UYuyusLOdL6on21Ks3EoL7zh5/YgClFCEAQBAekDObrHesPI9Q3kfQCrDuzCNmu1FEYlkz5+CtDhCZ4LN1RPVH5mKPaN1FvcvxpeH3Rx78rmebzcRoFGu27OS+uLmNRzLZSlpRIl4UOhrtcHtXmcRbCETjBfdOzFfAccUQWmctuXpb8ijWiOzSLu5q+jN0nx2rx/wB7GxhSupUw5dpyf3H68YYPmPOFizx/se75r7tJeL+xAAFKKIs66ly/Nrjvh/ussc/luewnoycwUOMtKridJXodDd7hx2Y+OKKwUw5oID6BhZo1BVZ3iyM0MlATOe7lHvVmsjham+/E8lk8BAEAQE+wT58xyYfe9RbTwL25M5+X3LGUU6Ar7CzklvefbUqzcShvv/n5/YrxSigLZNxxNXLgw8VsQmOhnQ8NxdOMc6g6ejUbOqdnVexRhxwWHjgVO5pBIIIIxEHEQRlqpxyzTTwZ+IYLXwdXZ8tA8k47eDQa4f7TzZOYaVCrwwljzOpuq09JS0HnH24fgqyYz3co96mLI5mpvvxJPg03b7t/0Wm0bhZXP8x5MtlQjqCOX33rtnGhzSGxmijXHI4ZbLuKu/vVW2lV0H3EC3WGNpjitkll+GVVdO5caXdZjMcw71ch1OGI8ymxmpZHL1rPUovCawNNejSEBkx5BBBIIxgg0IPEUMptPFE4vWv7e0thzRtMOIRf3N5XpDjy61GqUFnEu7Fesk1Ctlz/ACWS01FRjByKIdCfqAIAgCAIAgOHdm9SWmal7LLz+9m1dz7zucFbI1ZRIdosFGttksHzRBrs3gTEKroJEZugbV49k4jzGvEpMbRF57Clr3RVhth/JepEojC0kOBBGIgihB4wci3lS04vBmKGDv3jT5gzkLHiiHybhpD8Q/3WVqrRxgyfdtZ07RHk9n1/ZcqgHXFD3Y3RG9bE+Yqyhuo4i0fFn4v3NNejSWNgnzJjlM7nKJac0dFcm5PxRPlGLsrrCznS+qJ9tSrNxKC+84ef2IApRQnbvMl2RJ2CyI1rmkuq1wqDRjiKg8YWuq2oNom3fCM7RGMlitvsy1f05KcGgdm38KF0kuZ0+p0OwvoP05KcGgdm38J0kuY1Oh2F9AL3ZTg8Ds2/hOklzM6pQ7C+h1F4JBhGzXaiiMSyZ8/BWhwhM8Fm6onqj8zFHtG6i3uX40vD7o72E25flIDYwG2hHHyH0B6DT4rVZ5YSwJ170NOkprOPsyrlNOZNm5026DFZFblY4OHHTKOcYudYksVgbKNR0pqa4Gd2J8zEaJFd+9xIGgZGjmAA5liEdFYHq0VXVqSm+J1rw7l+Xm21G0hf3HaxmjrU5gV4rS0Yku7KHS103ktv4LDv83BH1M+dii0d9F9efys/L3RTSnnIBAfQMLNGoKrO8WRmhkoCZz3co96s1kcLU334nksngsvB9ciBFlLUWDCe624VcxrjQU3yodaclLYzpLss9KdDGUU3iyS/pyU4NA7Nv4WrpJcyw1Oh2F9B+nJTg0Ds2/hOklzGp0OwvobMlc2DBqYUKGy1lsNDa0yVprXlybzNlOjTp7kUvA21g2lfYWckt7z7alWbiUN9/wDPz+xXilFAXhetuOX9UzuCrqm8ztLH8CHgvYgGEi4vkowjsG0jZ3FEGXrDHrDlJoTxWBRXtZtCp0kcpe/7IcpBUHUvbuqZWYZFGbWjxpYc786wF4qQ0o4Eqx2h0Kqnw4+BzozqucRkJNF6WRHm8ZNolGDTdvu3/RabRuFnc/zHky2VCOoCA8pqWZEaWxGte05Q4AjoKym1keZwjNYSWKIddfB3BfUy7zDPouq9v5HxW+NoazKmvc9OW2m8PYgt2b35iVP91hs7z27Zh597UaFSYVIyyKS0WOrQ31s58Dlr2RQgLcwcz5iyYa41MJxZ7IoW9ANOZQa8cJHV3VVc7Ok+GwlC0lkfhNMqA/UAQGESK1tLTgKmgqQKnQK7+JMDDklmZoZCAICvcKsvDHkXgARSSDTK5gG/poadKlWdvaihvqEMIy/t9ivVKKA6l7EIum5cD+Vh5mkOPwBXio8IslWKLlaIJc16bS8FXHZlD3Y3RG9bE+Yqyhuo4i0fFn4v3NNejSWNgnzJjlM7nKJac0dFcm5PxRPlGLsrrCznS+qJ9tSrNxKC+84ef2IApRQnfvD3fA1v+R61Vtxk+7Pmoefsy5VAOuCAIAgMI2a7UURiWTPn4K0OEJngs3VE9UfmYo9o3UW9y/Gl4fdFmTUu2IxzHirXtLXDicKFRE8HidHOCnFxeTKJujJugxXwnZWOLTx0yHnGPnVlGWksTia1J0puD4GssmoIC2sHVy/IyoiEbaMbR5AxM+FT7Sg15Yyw5HVXVQ6OjpPOW3y4f7vNu/zcEfUz52LFHfRtvP5Wfl7oppTzkAgPoGFmjUFVneLIzQyUBM57uUe9WayOFqb78TyWTwWxgz3H7x/0UGvvnVXR8v5sli0lmEAQBAV9hZyS3vPtqVZuJQ33/wA/P7FeKUUBeF6245f1TO4KuqbzO0sfwIeC9j0u7cxszAfCd+4bU+i4Y2np+qxCWi8T1aaCrU3B8Sj5iC5jnMeKOaS1w0EYirFPFYo4ucHCTjLNHmsnkICV4NN2+7f9FotG4Wtz/MeTLZUI6gwZFaSQHAkYiAQaHj0JgYUk8jNDIQGEaE17S1wDmkUIIqCDpCJ4GJRUlg8ihroMY2LEEM1YHuDDlq0EhuPfxUVnHHBYnD1lFVJKOWLwNdZNZaOCyERLRHHI6KaczWqHaN46a5k1Rb7/ALImajlueE0wmmIHWK/QoeZYnuh6CAiGFDcjfWt+V632feKm+PgLxXsyupK7cxB/xxojRotEjqnEpThF5ooKdqrU92TOvAv8nW5XsfymN/40Xh0IEuN7WlZtPy/BnFv/AJwigMNvG1mP/cSFhWeBmV72hrZgvIjs9OxIzy+K9z3Hfdo0DQOILdGKisEV9WrOrLSm8Wa6yaywcGtwHB3nUQUFCIIO/XE52qmIaalRa9T+qL+6LI0+mkvD8lhqKXxQ92N0RvWxPmKsobqOItHxZ+L9zTXo0ljYJ8yY5TO5yiWnNHRXJuT8UT5Ri7K6ws50vqifbUqzcSgvvOHn9iAKUUJnBiuYQ5ri1wyFpII3sRCw1jmeoycXjF4M2f6tMfzxu0f+VjQjyNus1u2/qx/Vpj+eN2j/AMpoR5DWa3bf1Y/q0x/PG7R/5TQjyGs1u2/qyc4L5uJEdH8o976CHS05zqVt1pU4lGtCSwwLq56s5uek28s/MnkbNdqKjIu5ZM+fgrQ4QmeCzdUT1R+Zij2jdRb3L8aXh90WioZ0pWmFG5dmIyO0YogsP5Tc3pb8il2eWzROdvmhhJVVx2Px/wB7EGUkpDfuFc4zExDhD9ztsdDRjcegFeJy0Ytkiy0XWqxhz9i84bA0AAUAFABvAZFXHaJJLBHCv83BH1M+di20d9EK8/lZ+XuimlPOQCA+gYWaNQVWd4sjNDJQEznu5R71ZrI4WpvvxPJZPBsQJ+KwUZEiNGWjXuaK6gV5cU80bY1qkFhGTXmen9WmP543aP8AymhHketZrdt/Vj+rTH88btH/AJTQjyGs1u2/qx/Vpj+eN2j/AMpoR5DWa3bf1ZdtyXEwIRJJJhsqTjqbIVdLNnZUXjTj4IhOFnJLe8+2pNm4lLff/Pz+xXilFAXhetuOX9UzuCrqm8ztLH8CHgvY6i8EkrfCdcWy5sywYn0bFpvOGa7nApzDSpdnn/U56+LNg1Wjx2MgaklGEBK8Gm7fdv8AotFo3C1uf5jyZbKhHUFMX2RnMno5Y5zTbytJByDfCn0knBYnIW6co2qbi8Np+St907DxCO4j/WGv+LgT8Vl0YPgIXjaY5S+u06DcIM5/4j7B+jl41eJv64tHcaF0r7puO0tdEstOItYAyusjHzVXqNGMTRWvG0VVg5YLu/2JwltIJsSEk+NEbDhtLnONAPqdAGlYlJRWLNlKlKrNQitrLtuHc1stAhwW47AxnS443HnJKrpy0nidnZ6Ko01TXA315Nxg+ukAcY/+r0sDDx4Ga8mQgOJfdcV05AENrg0h4dVwJBoHCmLJlWynPQeJDt1mdop6CeG3Er6ZvCnW5rYb+Q8D57KlKvAoZ3TaI5JPwf5wNJ96U6Msu/mLT3FeumhzNLu60r+nsYNvWnD/ANvE5wB3lOlhzMK77S/6M3pS8WdflY2GNL3t7m1PwXl14I3Quq0yzWHi/wAYkruHg/gwiHR3eVcP20owaxldz4uJaJ128thaWe6KdN6VR6T9CZAUyLQW5+oCsLoXhTT4sR4MGjnucKvNaOJI/bxqZGvFLA5urdNec5SWG1s19jyb0weu7wrOsRPHU9fmiXXi3AiyjYoi2NuWkWSTkrWtQNK0VpqbWBa3dZJ2eMlPjyJStJZESv6vcjThgmFY2gfatEjOs0pQHQVvo1FDHEq7ysdS0aOhhsxz8iK7Hk3pg9d3hW7WIlZ1PX5obHk3pg9d3hTWIjqevzQ2PJvTB67vCmsRHU9fmhseTemD13eFNYiOp6/NDY8m9MHru8KaxEdT1+aJTeLe5GkzFMWxtwyzZJObarWoGkLTWqKeGBZ3bY6ln0tPDbhkSyIKgjSCtBZvIqoYPJvTB67vCpusROZ6nr80SK8m9aPKRnPi+TslhaLLiTWrTvgaCtVWqprBE+77BVs9RynhhgTVRy4OVfPcvzmWiQhnEVZy242496uTnXunLRkmRrXQ6ajKHHh4lY/ome/g/wDZC8amdNDmc11Zauz6r8kuvAvZiSzokWOyy8gMYLTXUblcdqSMZoOY6VorVFLYi2uyxTouU6iweS/yJqo5cHKvoue+YlYkKHS0+zS0aDE5pOPUF7pyUZJsi2yjKtRlCObw9yvdjyb0weu7wqVrESi6nr80Njyb0weu7wprER1PX5otVgoAOJQjplkZIZKrjYP5suJrBxknPO/7KmK0ROZldFdyb2GGx5N6YPXd4VnWImOp6/NDY8m9MHru8KaxEdT1+aGx5N6YPXd4U1iI6nr80Njyb0weu7wprER1PX5obHk3pg9d3hTWIjqevzRZ9z4JZChsdSrWNaaaWgAqG3izpKcXGCT4Ijl/d70ac8j5KxtLdq0SM6zSlAdBW6jUUMcSuvKx1LRo6GGzHPyInseTemD13eFbtYiVnU9fmiyriSroUvChupaYxrXUxioFDRRJPGTZ0Nng6dKMHmkjdXk3GtdKSbHhPhPzXih4tBHGDQ8yzGTi8Ua6tKNWDhLJlZHB5N6YPXd4VM1iJzjuevzR+bHk3pg9d3hTWIjqevzR3Lzr0piVmPKRTDs2HN2riTU0piIGha6tWMo4Im2C76tCrpywwwJ2oxdFe3y3jR40eJGhvhkPNbLiWkYgNBBUqnXSWDKK2XXUq1HUi1tI7GvLnm/9GvG18M/C1X4Laq0OZXyuy0r+vqjXdevOD/t4nQD3LPSw5mt3faV/RnpCvRnXZID+csb3kJ00OZ6V3Wl/09js3OwdR3GsZ7IY0N27voB0la5WhcCXSuao99pepO7hXAgSjaQm4znPdjc7Wd4cQoFGnUcsy7s1kp2dYQXmdReCSEBhEPETqWUYZmsGQ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IAgCA//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1270" name="Picture 6" descr="http://sat-auryson.com/wp-content/uploads/2014/03/Siemens-electrodomestico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577081"/>
            <a:ext cx="2808312" cy="588258"/>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http://4.bp.blogspot.com/-rzsMVu6b0Z8/Ub31Ik4o_LI/AAAAAAAAAOg/2YImZaoGvVg/s1600/t17271253278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948" y="1333524"/>
            <a:ext cx="4000500" cy="1178810"/>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http://www.cyberallgroup.com/shop/media/catalog/AB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2528510"/>
            <a:ext cx="2381250" cy="790575"/>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http://www.datosperu.org/imagenm.php?src=./marcas/imagenes/469313.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2347534"/>
            <a:ext cx="3096344" cy="971551"/>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descr="http://cdn.enchufix.com/media/catalog/product/cache/2/image/x800/040ec09b1e35df139433887a97daa66f/s/c/schneider-logo_120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511" y="3645024"/>
            <a:ext cx="3535417" cy="1080120"/>
          </a:xfrm>
          <a:prstGeom prst="rect">
            <a:avLst/>
          </a:prstGeom>
          <a:noFill/>
          <a:extLst>
            <a:ext uri="{909E8E84-426E-40DD-AFC4-6F175D3DCCD1}">
              <a14:hiddenFill xmlns:a14="http://schemas.microsoft.com/office/drawing/2010/main">
                <a:solidFill>
                  <a:srgbClr val="FFFFFF"/>
                </a:solidFill>
              </a14:hiddenFill>
            </a:ext>
          </a:extLst>
        </p:spPr>
      </p:pic>
      <p:pic>
        <p:nvPicPr>
          <p:cNvPr id="11279" name="Picture 15" descr="C:\Users\ADAN\Desktop\gdd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51392" y="3908344"/>
            <a:ext cx="3193016" cy="634510"/>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C:\Users\ADAN\Desktop\gfgfgfgf.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0375" y="5013175"/>
            <a:ext cx="3607569"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1281" name="Picture 17" descr="C:\Users\ADAN\Desktop\242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48064" y="5160813"/>
            <a:ext cx="3312368" cy="107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62312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434</Words>
  <Application>Microsoft Office PowerPoint</Application>
  <PresentationFormat>Presentación en pantalla (4:3)</PresentationFormat>
  <Paragraphs>24</Paragraphs>
  <Slides>8</Slides>
  <Notes>0</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Luffi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Luffi</dc:creator>
  <cp:lastModifiedBy>Luffi</cp:lastModifiedBy>
  <cp:revision>14</cp:revision>
  <dcterms:created xsi:type="dcterms:W3CDTF">2014-09-02T16:54:01Z</dcterms:created>
  <dcterms:modified xsi:type="dcterms:W3CDTF">2014-09-02T19:19:33Z</dcterms:modified>
</cp:coreProperties>
</file>